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1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73" r:id="rId6"/>
    <p:sldId id="272" r:id="rId7"/>
    <p:sldId id="274" r:id="rId8"/>
    <p:sldId id="275" r:id="rId9"/>
    <p:sldId id="276" r:id="rId10"/>
    <p:sldId id="280" r:id="rId11"/>
    <p:sldId id="261" r:id="rId12"/>
    <p:sldId id="278" r:id="rId13"/>
    <p:sldId id="279" r:id="rId14"/>
    <p:sldId id="270" r:id="rId15"/>
  </p:sldIdLst>
  <p:sldSz cx="18288000" cy="10287000"/>
  <p:notesSz cx="6858000" cy="9144000"/>
  <p:embeddedFontLst>
    <p:embeddedFont>
      <p:font typeface="Public Sans" panose="020B0604020202020204" charset="0"/>
      <p:regular r:id="rId17"/>
    </p:embeddedFont>
    <p:embeddedFont>
      <p:font typeface="Public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F87E60"/>
    <a:srgbClr val="FFB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080" autoAdjust="0"/>
  </p:normalViewPr>
  <p:slideViewPr>
    <p:cSldViewPr>
      <p:cViewPr varScale="1">
        <p:scale>
          <a:sx n="58" d="100"/>
          <a:sy n="58" d="100"/>
        </p:scale>
        <p:origin x="88" y="144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224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ED917-3F2A-467A-9599-4DC524552A54}" type="datetimeFigureOut">
              <a:rPr lang="it-IT" smtClean="0"/>
              <a:t>11/02/2024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542D-6D69-424B-A17A-14155398558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929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my course project in Signals, Images, and Video, I created a software that detects football players using the Histogram of Oriented Gradients,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CAMShift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Kalman filters.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5195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define the team's jersey </a:t>
            </a:r>
            <a:r>
              <a:rPr lang="en-US" dirty="0" err="1"/>
              <a:t>colour</a:t>
            </a:r>
            <a:r>
              <a:rPr lang="en-US" dirty="0"/>
              <a:t>, I performed an analysis based on the average, the median, and the mode of the colors inside each bounding box.</a:t>
            </a:r>
            <a:endParaRPr lang="it-IT" dirty="0"/>
          </a:p>
          <a:p>
            <a:r>
              <a:rPr lang="en-US" dirty="0"/>
              <a:t>Measuring the Euclidean distance for each value from standard RGB values for yellow and red (since they are the team colors inside the video). </a:t>
            </a:r>
          </a:p>
          <a:p>
            <a:r>
              <a:rPr lang="en-US" dirty="0"/>
              <a:t>The bounding box’s color is decided based on which color aligns with at least two of these statistics.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791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As a last </a:t>
            </a:r>
            <a:r>
              <a:rPr lang="it-IT" dirty="0" err="1"/>
              <a:t>operation</a:t>
            </a:r>
            <a:r>
              <a:rPr lang="it-IT" dirty="0"/>
              <a:t>,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drawing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, I </a:t>
            </a:r>
            <a:r>
              <a:rPr lang="it-IT" dirty="0" err="1"/>
              <a:t>removed</a:t>
            </a:r>
            <a:r>
              <a:rPr lang="it-IT" dirty="0"/>
              <a:t> all the false-positive boxes that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tracked</a:t>
            </a:r>
            <a:r>
              <a:rPr lang="it-IT" dirty="0"/>
              <a:t>. </a:t>
            </a:r>
            <a:br>
              <a:rPr lang="it-IT" dirty="0"/>
            </a:br>
            <a:r>
              <a:rPr lang="it-IT" dirty="0"/>
              <a:t>As </a:t>
            </a:r>
            <a:r>
              <a:rPr lang="it-IT" dirty="0" err="1"/>
              <a:t>shown</a:t>
            </a:r>
            <a:r>
              <a:rPr lang="it-IT" dirty="0"/>
              <a:t> in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, false positive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ones</a:t>
            </a:r>
            <a:r>
              <a:rPr lang="it-IT" dirty="0"/>
              <a:t> that </a:t>
            </a:r>
            <a:r>
              <a:rPr lang="it-IT" dirty="0" err="1"/>
              <a:t>mantains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coordinates</a:t>
            </a:r>
            <a:r>
              <a:rPr lang="it-IT" dirty="0"/>
              <a:t>, </a:t>
            </a:r>
            <a:r>
              <a:rPr lang="it-IT" dirty="0" err="1"/>
              <a:t>resulting</a:t>
            </a:r>
            <a:r>
              <a:rPr lang="it-IT" dirty="0"/>
              <a:t> in a stick position like the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the watermark. Or boxes that </a:t>
            </a:r>
            <a:r>
              <a:rPr lang="it-IT" dirty="0" err="1"/>
              <a:t>moves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doesnt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area </a:t>
            </a:r>
            <a:r>
              <a:rPr lang="it-IT" dirty="0" err="1"/>
              <a:t>despite</a:t>
            </a:r>
            <a:r>
              <a:rPr lang="it-IT" dirty="0"/>
              <a:t> the </a:t>
            </a:r>
            <a:r>
              <a:rPr lang="it-IT" dirty="0" err="1"/>
              <a:t>adaptive</a:t>
            </a:r>
            <a:r>
              <a:rPr lang="it-IT" dirty="0"/>
              <a:t> windows size of </a:t>
            </a:r>
            <a:r>
              <a:rPr lang="it-IT" dirty="0" err="1"/>
              <a:t>camshift</a:t>
            </a:r>
            <a:r>
              <a:rPr lang="it-IT" dirty="0"/>
              <a:t>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2031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the end, this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project.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As can be observed, the result is far from perfect and there is a lot of space for improvement.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397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First point of </a:t>
            </a:r>
            <a:r>
              <a:rPr lang="it-IT" dirty="0" err="1"/>
              <a:t>improvement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use a video with a </a:t>
            </a:r>
            <a:r>
              <a:rPr lang="it-IT" dirty="0" err="1"/>
              <a:t>fixed</a:t>
            </a:r>
            <a:r>
              <a:rPr lang="it-IT" dirty="0"/>
              <a:t> camera </a:t>
            </a:r>
            <a:r>
              <a:rPr lang="it-IT" dirty="0" err="1"/>
              <a:t>instead</a:t>
            </a:r>
            <a:r>
              <a:rPr lang="it-IT" dirty="0"/>
              <a:t> a streaming one with changes in zoom, focus and </a:t>
            </a:r>
            <a:r>
              <a:rPr lang="it-IT" dirty="0" err="1"/>
              <a:t>luminance</a:t>
            </a:r>
            <a:r>
              <a:rPr lang="it-IT" dirty="0"/>
              <a:t> and </a:t>
            </a:r>
            <a:r>
              <a:rPr lang="it-IT" dirty="0" err="1"/>
              <a:t>movement</a:t>
            </a:r>
            <a:r>
              <a:rPr lang="it-IT" dirty="0"/>
              <a:t> in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axes</a:t>
            </a:r>
            <a:r>
              <a:rPr lang="it-IT" dirty="0"/>
              <a:t>.  </a:t>
            </a:r>
            <a:r>
              <a:rPr lang="it-IT" dirty="0" err="1"/>
              <a:t>Bring</a:t>
            </a:r>
            <a:r>
              <a:rPr lang="it-IT" dirty="0"/>
              <a:t> </a:t>
            </a:r>
            <a:r>
              <a:rPr lang="it-IT" dirty="0" err="1"/>
              <a:t>diffic</a:t>
            </a:r>
            <a:r>
              <a:rPr lang="it-IT" dirty="0"/>
              <a:t>. In color mask </a:t>
            </a:r>
            <a:r>
              <a:rPr lang="it-IT" dirty="0" err="1"/>
              <a:t>definition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player position tracking </a:t>
            </a:r>
            <a:r>
              <a:rPr lang="it-IT" dirty="0" err="1"/>
              <a:t>biased</a:t>
            </a:r>
            <a:r>
              <a:rPr lang="it-IT" dirty="0"/>
              <a:t> by </a:t>
            </a:r>
            <a:r>
              <a:rPr lang="it-IT" dirty="0" err="1"/>
              <a:t>movement</a:t>
            </a:r>
            <a:r>
              <a:rPr lang="it-IT" dirty="0"/>
              <a:t>. First frame </a:t>
            </a:r>
            <a:r>
              <a:rPr lang="it-IT" dirty="0" err="1"/>
              <a:t>was</a:t>
            </a:r>
            <a:r>
              <a:rPr lang="it-IT" dirty="0"/>
              <a:t> an </a:t>
            </a:r>
            <a:r>
              <a:rPr lang="it-IT" dirty="0" err="1"/>
              <a:t>attacking</a:t>
            </a:r>
            <a:r>
              <a:rPr lang="it-IT" dirty="0"/>
              <a:t> with… </a:t>
            </a:r>
            <a:r>
              <a:rPr lang="it-IT" dirty="0" err="1"/>
              <a:t>instead</a:t>
            </a:r>
            <a:r>
              <a:rPr lang="it-IT" dirty="0"/>
              <a:t> a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distirbuted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the court like the </a:t>
            </a:r>
            <a:r>
              <a:rPr lang="it-IT" dirty="0" err="1"/>
              <a:t>typical</a:t>
            </a:r>
            <a:r>
              <a:rPr lang="it-IT" dirty="0"/>
              <a:t>… making </a:t>
            </a:r>
            <a:r>
              <a:rPr lang="it-IT" dirty="0" err="1"/>
              <a:t>them</a:t>
            </a:r>
            <a:r>
              <a:rPr lang="it-IT" dirty="0"/>
              <a:t> more </a:t>
            </a:r>
            <a:r>
              <a:rPr lang="it-IT" dirty="0" err="1"/>
              <a:t>easilly</a:t>
            </a:r>
            <a:r>
              <a:rPr lang="it-IT" dirty="0"/>
              <a:t> </a:t>
            </a:r>
            <a:r>
              <a:rPr lang="it-IT" dirty="0" err="1"/>
              <a:t>detectable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en-US" dirty="0"/>
              <a:t>2: To improve and deal with varying light condition, a solution could be integrate an adaptive thresholding that dynamically adjust the parameters used for the colors. </a:t>
            </a:r>
          </a:p>
          <a:p>
            <a:r>
              <a:rPr lang="en-US" dirty="0"/>
              <a:t>Also use environmental normalization techniques, like geometric projections could be used in order to manage the variations of the camera. Another …  identification.. train HOG with football pl. dataset. Another …. Tracking… integrate with an </a:t>
            </a:r>
            <a:r>
              <a:rPr lang="en-US" dirty="0" err="1"/>
              <a:t>otpical</a:t>
            </a:r>
            <a:r>
              <a:rPr lang="en-US" dirty="0"/>
              <a:t> flow…</a:t>
            </a:r>
          </a:p>
          <a:p>
            <a:endParaRPr lang="en-US" dirty="0"/>
          </a:p>
          <a:p>
            <a:r>
              <a:rPr lang="en-US" dirty="0"/>
              <a:t>3: A better result surely will be obtained with the incorporation of Convolutional Neural Networks since this structure offers a substantial upgrade over traditional methods in recognizing players and their colors from complex backgrounds even in the presence of occlusions and varying appearances like in a soccer video.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825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tabLst>
                <a:tab pos="198755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the title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sais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the goal of my project is to identify football players in a selected video and track them with colored bounding boxes corresponding to their team jersey’s colors.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tabLst>
                <a:tab pos="198755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008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tabLst>
                <a:tab pos="198755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My software operates in three main steps:  The First one, is the player detection, where I used HOG to identify players inside the football court area. 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tabLst>
                <a:tab pos="198755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second phase is related to players with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Camshift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with the help of Kalman filters enhance the quality of the tracking process. 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tabLst>
                <a:tab pos="198755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final step is dedicated to optimizing the results by removing all the false positives and draw the colored bounding boxes on the video.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799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initial step was to define the field as the region of interest for the detection avoiding in this way the crowd and potential false detections of bystanders. 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it-IT" dirty="0"/>
              <a:t>Frame -&gt; green mask of the field -&gt; opening (</a:t>
            </a:r>
            <a:r>
              <a:rPr lang="it-IT" dirty="0" err="1"/>
              <a:t>erosion</a:t>
            </a:r>
            <a:r>
              <a:rPr lang="it-IT" dirty="0"/>
              <a:t> and </a:t>
            </a:r>
            <a:r>
              <a:rPr lang="it-IT" dirty="0" err="1"/>
              <a:t>dilatation</a:t>
            </a:r>
            <a:r>
              <a:rPr lang="it-IT" dirty="0"/>
              <a:t>) to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artifacts</a:t>
            </a:r>
            <a:r>
              <a:rPr lang="it-IT" dirty="0"/>
              <a:t> and </a:t>
            </a:r>
            <a:r>
              <a:rPr lang="it-IT" dirty="0" err="1"/>
              <a:t>smmoth</a:t>
            </a:r>
            <a:r>
              <a:rPr lang="it-IT" dirty="0"/>
              <a:t> </a:t>
            </a:r>
            <a:r>
              <a:rPr lang="it-IT" dirty="0" err="1"/>
              <a:t>obstacles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this white area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 for the </a:t>
            </a:r>
            <a:r>
              <a:rPr lang="it-IT" dirty="0" err="1"/>
              <a:t>detection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48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Once the region of interest was defined, I tried to make the players more clear for the detection. After denoised it with a gaussian blur and switching from RGB to HSV color space, I decreased the luminance and saturation of the field and enhanced the contrast of the players, making them more clear and visible against the background.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3401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main point in this first phase was the implementation of the histogram of oriented gradients. </a:t>
            </a:r>
          </a:p>
          <a:p>
            <a:r>
              <a:rPr lang="en-US" dirty="0"/>
              <a:t>-HOG works by dividing an image into small regions, the cells, and --calculates the direction and magnitude for each pixel inside these cells where the distribution of these gradient directions is then compiled into a histogram.-- In this way, HOG it is able to capture the edge directions and the silhouette of objects. </a:t>
            </a:r>
          </a:p>
          <a:p>
            <a:endParaRPr lang="en-US" dirty="0"/>
          </a:p>
          <a:p>
            <a:r>
              <a:rPr lang="en-US" dirty="0"/>
              <a:t>For my project, I used a pre-trained SVM classifier from the Daimler </a:t>
            </a:r>
            <a:r>
              <a:rPr lang="en-US" dirty="0" err="1"/>
              <a:t>predestrians</a:t>
            </a:r>
            <a:r>
              <a:rPr lang="en-US" dirty="0"/>
              <a:t> dataset present in the </a:t>
            </a:r>
            <a:r>
              <a:rPr lang="en-US" dirty="0" err="1"/>
              <a:t>OpenCv</a:t>
            </a:r>
            <a:r>
              <a:rPr lang="en-US" dirty="0"/>
              <a:t> library, in order to match the shape identified by hog with the silhouette of pedestrians, resulting in a set of coordinates that could be potential players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488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To streamline the player tracking process, I began by pre-processing the video frames. After reducing the noise in the original frame and converting it from RGB to HSV color space, I performed a back projection which is a statistical model of the color distribution of image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154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CAMShift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works by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continously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searching for the highest concentration of a color probability distribution, within the back projection of every box defined by the coordinates of detected players.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Unlike Mean Shift,… (static size of tracking window )….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dinamically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adjusts its tracking window to accommodate changes in the size of the target object. As players move—approaching or moving away from the camera—the algorithm adapts to maintain tracking.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However… some challenges. For example like in this case with the player with a blue bounding box around, when a player overlaps with teammates or is adjacent to advertising billboards,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CAMShift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may mistakenly interprets it as a unique object to been tracked leading to an inaccuracy of the tracking process.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2287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For this purpose, I integrate my system with a Kalman filter which is a predictive algorithm able to estimate the future state of a marked object. </a:t>
            </a:r>
          </a:p>
          <a:p>
            <a:endParaRPr lang="en-US" dirty="0"/>
          </a:p>
          <a:p>
            <a:r>
              <a:rPr lang="en-US" dirty="0"/>
              <a:t>- It predicts the future position of the player based on what he has done previously and also with a dynamic model defined during the initialization of the filter. </a:t>
            </a:r>
          </a:p>
          <a:p>
            <a:endParaRPr lang="en-US" dirty="0"/>
          </a:p>
          <a:p>
            <a:r>
              <a:rPr lang="en-US" dirty="0"/>
              <a:t>-After predicting the position and the future size of the player, I made a correspondence between what the </a:t>
            </a:r>
            <a:r>
              <a:rPr lang="en-US" dirty="0" err="1"/>
              <a:t>camshift</a:t>
            </a:r>
            <a:r>
              <a:rPr lang="en-US" dirty="0"/>
              <a:t> detected and what </a:t>
            </a:r>
            <a:r>
              <a:rPr lang="en-US" dirty="0" err="1"/>
              <a:t>kalman</a:t>
            </a:r>
            <a:r>
              <a:rPr lang="en-US" dirty="0"/>
              <a:t> predicted. If </a:t>
            </a:r>
            <a:r>
              <a:rPr lang="en-US" dirty="0" err="1"/>
              <a:t>kalman's</a:t>
            </a:r>
            <a:r>
              <a:rPr lang="en-US" dirty="0"/>
              <a:t> prediction is more reliable than the </a:t>
            </a:r>
            <a:r>
              <a:rPr lang="en-US" dirty="0" err="1"/>
              <a:t>camshift</a:t>
            </a:r>
            <a:r>
              <a:rPr lang="en-US" dirty="0"/>
              <a:t> tracking, the predicted coordinates are saved instead of the ones by </a:t>
            </a:r>
            <a:r>
              <a:rPr lang="en-US" dirty="0" err="1"/>
              <a:t>camshift</a:t>
            </a:r>
            <a:r>
              <a:rPr lang="en-US" dirty="0"/>
              <a:t>. In this way, the same player tracked before, will still be tracked but the bounding box around will not growing out of control.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4542D-6D69-424B-A17A-14155398558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92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id="3" name="Group 3"/>
          <p:cNvGrpSpPr/>
          <p:nvPr/>
        </p:nvGrpSpPr>
        <p:grpSpPr>
          <a:xfrm>
            <a:off x="10266090" y="7628372"/>
            <a:ext cx="6199171" cy="756169"/>
            <a:chOff x="0" y="0"/>
            <a:chExt cx="8265562" cy="1008225"/>
          </a:xfrm>
        </p:grpSpPr>
        <p:sp>
          <p:nvSpPr>
            <p:cNvPr id="4" name="TextBox 4"/>
            <p:cNvSpPr txBox="1"/>
            <p:nvPr/>
          </p:nvSpPr>
          <p:spPr>
            <a:xfrm>
              <a:off x="0" y="407515"/>
              <a:ext cx="8265562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Public Sans Bold"/>
                </a:rPr>
                <a:t>Signal, Image and Video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725843" y="784838"/>
            <a:ext cx="14739418" cy="512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50"/>
              </a:lnSpc>
            </a:pPr>
            <a:r>
              <a:rPr lang="en-US" sz="9100" spc="4" dirty="0">
                <a:solidFill>
                  <a:srgbClr val="000000"/>
                </a:solidFill>
                <a:latin typeface="Public Sans Bold"/>
              </a:rPr>
              <a:t>PLAYER DETECTION WITH HOG, CAMSHIFT AND KALMAN FILTERS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22739" y="7628372"/>
            <a:ext cx="6199171" cy="1628609"/>
            <a:chOff x="0" y="0"/>
            <a:chExt cx="8265562" cy="2171478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7435"/>
              <a:ext cx="8265562" cy="1024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mat. 248430</a:t>
              </a:r>
            </a:p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endParaRPr lang="en-US" sz="2199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07515"/>
              <a:ext cx="8265562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Public Sans Bold"/>
                </a:rPr>
                <a:t>Lorenzo Gandini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0266090" y="7629691"/>
            <a:ext cx="6199171" cy="1238084"/>
            <a:chOff x="0" y="0"/>
            <a:chExt cx="8265562" cy="165077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47435"/>
              <a:ext cx="8265562" cy="503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a.y. 2023 / 2024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07515"/>
              <a:ext cx="8265562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E0548-31A0-A038-6CDE-8D51B0D25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C0F1FF8-FBB5-7922-CDA1-2166224A8241}"/>
              </a:ext>
            </a:extLst>
          </p:cNvPr>
          <p:cNvSpPr/>
          <p:nvPr/>
        </p:nvSpPr>
        <p:spPr>
          <a:xfrm>
            <a:off x="0" y="-1"/>
            <a:ext cx="6658959" cy="10287001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156BC67-A998-712E-3B21-B744F45DB2A0}"/>
              </a:ext>
            </a:extLst>
          </p:cNvPr>
          <p:cNvSpPr/>
          <p:nvPr/>
        </p:nvSpPr>
        <p:spPr>
          <a:xfrm>
            <a:off x="1028719" y="4297013"/>
            <a:ext cx="4661919" cy="9525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64387D8-94A8-6BD4-5D9D-537611213016}"/>
              </a:ext>
            </a:extLst>
          </p:cNvPr>
          <p:cNvSpPr txBox="1"/>
          <p:nvPr/>
        </p:nvSpPr>
        <p:spPr>
          <a:xfrm>
            <a:off x="1051881" y="1038225"/>
            <a:ext cx="7962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Public Sans Bold"/>
              </a:rPr>
              <a:t>10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B4BE2C0-A38D-68D9-1B08-6151E02BD0DC}"/>
              </a:ext>
            </a:extLst>
          </p:cNvPr>
          <p:cNvSpPr txBox="1"/>
          <p:nvPr/>
        </p:nvSpPr>
        <p:spPr>
          <a:xfrm>
            <a:off x="1051881" y="1726019"/>
            <a:ext cx="519272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Define colors</a:t>
            </a: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931CC19F-AC90-FD10-0EAE-979B1ACE3DCC}"/>
              </a:ext>
            </a:extLst>
          </p:cNvPr>
          <p:cNvGrpSpPr/>
          <p:nvPr/>
        </p:nvGrpSpPr>
        <p:grpSpPr>
          <a:xfrm>
            <a:off x="2209800" y="5334554"/>
            <a:ext cx="2441051" cy="3257502"/>
            <a:chOff x="0" y="0"/>
            <a:chExt cx="1335378" cy="1782018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20874B70-B58E-4BC7-F095-C26F5FDEE3E5}"/>
                </a:ext>
              </a:extLst>
            </p:cNvPr>
            <p:cNvSpPr/>
            <p:nvPr/>
          </p:nvSpPr>
          <p:spPr>
            <a:xfrm>
              <a:off x="5340" y="0"/>
              <a:ext cx="1327627" cy="1782018"/>
            </a:xfrm>
            <a:custGeom>
              <a:avLst/>
              <a:gdLst/>
              <a:ahLst/>
              <a:cxnLst/>
              <a:rect l="l" t="t" r="r" b="b"/>
              <a:pathLst>
                <a:path w="1327627" h="1782018">
                  <a:moveTo>
                    <a:pt x="26376" y="0"/>
                  </a:moveTo>
                  <a:lnTo>
                    <a:pt x="1095122" y="0"/>
                  </a:lnTo>
                  <a:cubicBezTo>
                    <a:pt x="1113676" y="0"/>
                    <a:pt x="1129764" y="12832"/>
                    <a:pt x="1133889" y="30922"/>
                  </a:cubicBezTo>
                  <a:lnTo>
                    <a:pt x="1322986" y="860087"/>
                  </a:lnTo>
                  <a:cubicBezTo>
                    <a:pt x="1327627" y="880440"/>
                    <a:pt x="1327627" y="901577"/>
                    <a:pt x="1322986" y="921930"/>
                  </a:cubicBezTo>
                  <a:lnTo>
                    <a:pt x="1133889" y="1751096"/>
                  </a:lnTo>
                  <a:cubicBezTo>
                    <a:pt x="1129764" y="1769186"/>
                    <a:pt x="1113676" y="1782018"/>
                    <a:pt x="1095122" y="1782018"/>
                  </a:cubicBezTo>
                  <a:lnTo>
                    <a:pt x="26376" y="1782018"/>
                  </a:lnTo>
                  <a:cubicBezTo>
                    <a:pt x="18678" y="1782018"/>
                    <a:pt x="11399" y="1778513"/>
                    <a:pt x="6599" y="1772495"/>
                  </a:cubicBezTo>
                  <a:cubicBezTo>
                    <a:pt x="1799" y="1766477"/>
                    <a:pt x="0" y="1758601"/>
                    <a:pt x="1712" y="1751096"/>
                  </a:cubicBezTo>
                  <a:lnTo>
                    <a:pt x="190808" y="921930"/>
                  </a:lnTo>
                  <a:cubicBezTo>
                    <a:pt x="195450" y="901577"/>
                    <a:pt x="195450" y="880440"/>
                    <a:pt x="190808" y="860087"/>
                  </a:cubicBezTo>
                  <a:lnTo>
                    <a:pt x="1712" y="30922"/>
                  </a:lnTo>
                  <a:cubicBezTo>
                    <a:pt x="0" y="23417"/>
                    <a:pt x="1799" y="15541"/>
                    <a:pt x="6599" y="9523"/>
                  </a:cubicBezTo>
                  <a:cubicBezTo>
                    <a:pt x="11399" y="3505"/>
                    <a:pt x="18678" y="0"/>
                    <a:pt x="26376" y="0"/>
                  </a:cubicBezTo>
                  <a:close/>
                </a:path>
              </a:pathLst>
            </a:custGeom>
            <a:solidFill>
              <a:srgbClr val="FFBCAB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CB0A920D-ECC9-D595-8386-3F075939A452}"/>
                </a:ext>
              </a:extLst>
            </p:cNvPr>
            <p:cNvSpPr txBox="1"/>
            <p:nvPr/>
          </p:nvSpPr>
          <p:spPr>
            <a:xfrm>
              <a:off x="177800" y="-38100"/>
              <a:ext cx="1081378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42CC9D97-20B4-963F-BF66-29CEF7876925}"/>
              </a:ext>
            </a:extLst>
          </p:cNvPr>
          <p:cNvGrpSpPr/>
          <p:nvPr/>
        </p:nvGrpSpPr>
        <p:grpSpPr>
          <a:xfrm>
            <a:off x="4492467" y="5334554"/>
            <a:ext cx="1758259" cy="3257502"/>
            <a:chOff x="0" y="0"/>
            <a:chExt cx="961856" cy="1782018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F60959A-2496-1BFE-54ED-302C353E1BAB}"/>
                </a:ext>
              </a:extLst>
            </p:cNvPr>
            <p:cNvSpPr/>
            <p:nvPr/>
          </p:nvSpPr>
          <p:spPr>
            <a:xfrm>
              <a:off x="7414" y="0"/>
              <a:ext cx="951096" cy="1782018"/>
            </a:xfrm>
            <a:custGeom>
              <a:avLst/>
              <a:gdLst/>
              <a:ahLst/>
              <a:cxnLst/>
              <a:rect l="l" t="t" r="r" b="b"/>
              <a:pathLst>
                <a:path w="951096" h="1782018">
                  <a:moveTo>
                    <a:pt x="36618" y="0"/>
                  </a:moveTo>
                  <a:lnTo>
                    <a:pt x="707210" y="0"/>
                  </a:lnTo>
                  <a:cubicBezTo>
                    <a:pt x="732970" y="0"/>
                    <a:pt x="755305" y="17815"/>
                    <a:pt x="761033" y="42930"/>
                  </a:cubicBezTo>
                  <a:lnTo>
                    <a:pt x="944652" y="848079"/>
                  </a:lnTo>
                  <a:cubicBezTo>
                    <a:pt x="951096" y="876336"/>
                    <a:pt x="951096" y="905681"/>
                    <a:pt x="944652" y="933938"/>
                  </a:cubicBezTo>
                  <a:lnTo>
                    <a:pt x="761033" y="1739088"/>
                  </a:lnTo>
                  <a:cubicBezTo>
                    <a:pt x="755305" y="1764203"/>
                    <a:pt x="732970" y="1782018"/>
                    <a:pt x="707210" y="1782018"/>
                  </a:cubicBezTo>
                  <a:lnTo>
                    <a:pt x="36618" y="1782018"/>
                  </a:lnTo>
                  <a:cubicBezTo>
                    <a:pt x="25931" y="1782018"/>
                    <a:pt x="15825" y="1777152"/>
                    <a:pt x="9161" y="1768797"/>
                  </a:cubicBezTo>
                  <a:cubicBezTo>
                    <a:pt x="2497" y="1760442"/>
                    <a:pt x="0" y="1749508"/>
                    <a:pt x="2376" y="1739088"/>
                  </a:cubicBezTo>
                  <a:lnTo>
                    <a:pt x="185996" y="933938"/>
                  </a:lnTo>
                  <a:cubicBezTo>
                    <a:pt x="192440" y="905681"/>
                    <a:pt x="192440" y="876336"/>
                    <a:pt x="185996" y="848079"/>
                  </a:cubicBezTo>
                  <a:lnTo>
                    <a:pt x="2376" y="42930"/>
                  </a:lnTo>
                  <a:cubicBezTo>
                    <a:pt x="0" y="32510"/>
                    <a:pt x="2497" y="21576"/>
                    <a:pt x="9161" y="13221"/>
                  </a:cubicBezTo>
                  <a:cubicBezTo>
                    <a:pt x="15825" y="4866"/>
                    <a:pt x="25931" y="0"/>
                    <a:pt x="36618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4C8381C1-8656-91D3-F31D-5540EA3EC320}"/>
                </a:ext>
              </a:extLst>
            </p:cNvPr>
            <p:cNvSpPr txBox="1"/>
            <p:nvPr/>
          </p:nvSpPr>
          <p:spPr>
            <a:xfrm>
              <a:off x="177800" y="-38100"/>
              <a:ext cx="707856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31" name="Group 10">
            <a:extLst>
              <a:ext uri="{FF2B5EF4-FFF2-40B4-BE49-F238E27FC236}">
                <a16:creationId xmlns:a16="http://schemas.microsoft.com/office/drawing/2014/main" id="{E5FBAB78-C92E-051D-2FEA-EA9B2F8B8443}"/>
              </a:ext>
            </a:extLst>
          </p:cNvPr>
          <p:cNvGrpSpPr/>
          <p:nvPr/>
        </p:nvGrpSpPr>
        <p:grpSpPr>
          <a:xfrm>
            <a:off x="456594" y="5334554"/>
            <a:ext cx="1935901" cy="3257502"/>
            <a:chOff x="0" y="0"/>
            <a:chExt cx="1059035" cy="1782018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BC3C4155-5AFD-CEBE-FCFA-6D85778BC434}"/>
                </a:ext>
              </a:extLst>
            </p:cNvPr>
            <p:cNvSpPr/>
            <p:nvPr/>
          </p:nvSpPr>
          <p:spPr>
            <a:xfrm>
              <a:off x="6734" y="0"/>
              <a:ext cx="1049262" cy="1782018"/>
            </a:xfrm>
            <a:custGeom>
              <a:avLst/>
              <a:gdLst/>
              <a:ahLst/>
              <a:cxnLst/>
              <a:rect l="l" t="t" r="r" b="b"/>
              <a:pathLst>
                <a:path w="1049262" h="1782018">
                  <a:moveTo>
                    <a:pt x="33257" y="0"/>
                  </a:moveTo>
                  <a:lnTo>
                    <a:pt x="809110" y="0"/>
                  </a:lnTo>
                  <a:cubicBezTo>
                    <a:pt x="832505" y="0"/>
                    <a:pt x="852791" y="16180"/>
                    <a:pt x="857993" y="38990"/>
                  </a:cubicBezTo>
                  <a:lnTo>
                    <a:pt x="1043409" y="852019"/>
                  </a:lnTo>
                  <a:cubicBezTo>
                    <a:pt x="1049262" y="877683"/>
                    <a:pt x="1049262" y="904335"/>
                    <a:pt x="1043409" y="929999"/>
                  </a:cubicBezTo>
                  <a:lnTo>
                    <a:pt x="857993" y="1743028"/>
                  </a:lnTo>
                  <a:cubicBezTo>
                    <a:pt x="852791" y="1765838"/>
                    <a:pt x="832505" y="1782018"/>
                    <a:pt x="809110" y="1782018"/>
                  </a:cubicBezTo>
                  <a:lnTo>
                    <a:pt x="33257" y="1782018"/>
                  </a:lnTo>
                  <a:cubicBezTo>
                    <a:pt x="23551" y="1782018"/>
                    <a:pt x="14373" y="1777598"/>
                    <a:pt x="8320" y="1770010"/>
                  </a:cubicBezTo>
                  <a:cubicBezTo>
                    <a:pt x="2268" y="1762422"/>
                    <a:pt x="0" y="1752491"/>
                    <a:pt x="2158" y="1743028"/>
                  </a:cubicBezTo>
                  <a:lnTo>
                    <a:pt x="187574" y="929999"/>
                  </a:lnTo>
                  <a:cubicBezTo>
                    <a:pt x="193427" y="904335"/>
                    <a:pt x="193427" y="877683"/>
                    <a:pt x="187574" y="852019"/>
                  </a:cubicBezTo>
                  <a:lnTo>
                    <a:pt x="2158" y="38990"/>
                  </a:lnTo>
                  <a:cubicBezTo>
                    <a:pt x="0" y="29527"/>
                    <a:pt x="2268" y="19596"/>
                    <a:pt x="8320" y="12008"/>
                  </a:cubicBezTo>
                  <a:cubicBezTo>
                    <a:pt x="14373" y="4419"/>
                    <a:pt x="23551" y="0"/>
                    <a:pt x="33257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1BCE8650-89F5-7CE8-66E3-EB0986296750}"/>
                </a:ext>
              </a:extLst>
            </p:cNvPr>
            <p:cNvSpPr txBox="1"/>
            <p:nvPr/>
          </p:nvSpPr>
          <p:spPr>
            <a:xfrm>
              <a:off x="177800" y="-38100"/>
              <a:ext cx="805035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AD14F31B-7823-FA80-25CA-A77EF1FE7901}"/>
              </a:ext>
            </a:extLst>
          </p:cNvPr>
          <p:cNvSpPr txBox="1"/>
          <p:nvPr/>
        </p:nvSpPr>
        <p:spPr>
          <a:xfrm>
            <a:off x="718780" y="6430289"/>
            <a:ext cx="1680771" cy="9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detection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HOG )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D8146A8-5526-CB2B-4B15-79EDDA695C58}"/>
              </a:ext>
            </a:extLst>
          </p:cNvPr>
          <p:cNvSpPr txBox="1"/>
          <p:nvPr/>
        </p:nvSpPr>
        <p:spPr>
          <a:xfrm>
            <a:off x="2509334" y="6247193"/>
            <a:ext cx="1943637" cy="143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Tracking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players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</a:t>
            </a:r>
            <a:r>
              <a:rPr lang="en-US" sz="1908" dirty="0" err="1">
                <a:solidFill>
                  <a:srgbClr val="000000"/>
                </a:solidFill>
                <a:latin typeface="Public Sans Bold"/>
              </a:rPr>
              <a:t>CAMShift</a:t>
            </a:r>
            <a:r>
              <a:rPr lang="en-US" sz="1908" dirty="0">
                <a:solidFill>
                  <a:srgbClr val="000000"/>
                </a:solidFill>
                <a:latin typeface="Public Sans Bold"/>
              </a:rPr>
              <a:t> &amp;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Kalman )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6EDC804-BA19-BC39-F3A9-24B5E3FFBF06}"/>
              </a:ext>
            </a:extLst>
          </p:cNvPr>
          <p:cNvSpPr txBox="1"/>
          <p:nvPr/>
        </p:nvSpPr>
        <p:spPr>
          <a:xfrm>
            <a:off x="4831145" y="6632907"/>
            <a:ext cx="1430361" cy="66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Bounding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Boxes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4BAF17-72B1-21F7-56AB-161F2891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399" y="970372"/>
            <a:ext cx="10065821" cy="5662535"/>
          </a:xfrm>
          <a:prstGeom prst="rect">
            <a:avLst/>
          </a:prstGeom>
        </p:spPr>
      </p:pic>
      <p:sp>
        <p:nvSpPr>
          <p:cNvPr id="7" name="TextBox 28">
            <a:extLst>
              <a:ext uri="{FF2B5EF4-FFF2-40B4-BE49-F238E27FC236}">
                <a16:creationId xmlns:a16="http://schemas.microsoft.com/office/drawing/2014/main" id="{6CF0B9CB-A9AD-F5D1-293B-D953A4449730}"/>
              </a:ext>
            </a:extLst>
          </p:cNvPr>
          <p:cNvSpPr txBox="1"/>
          <p:nvPr/>
        </p:nvSpPr>
        <p:spPr>
          <a:xfrm>
            <a:off x="9412238" y="7679417"/>
            <a:ext cx="632824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Color statistics of each b-box</a:t>
            </a:r>
          </a:p>
        </p:txBody>
      </p:sp>
    </p:spTree>
    <p:extLst>
      <p:ext uri="{BB962C8B-B14F-4D97-AF65-F5344CB8AC3E}">
        <p14:creationId xmlns:p14="http://schemas.microsoft.com/office/powerpoint/2010/main" val="40995965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7178"/>
            <a:ext cx="6658959" cy="10459479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AutoShape 3"/>
          <p:cNvSpPr/>
          <p:nvPr/>
        </p:nvSpPr>
        <p:spPr>
          <a:xfrm>
            <a:off x="1028719" y="4297013"/>
            <a:ext cx="4661919" cy="9525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235238" y="5344763"/>
            <a:ext cx="2441051" cy="3257502"/>
            <a:chOff x="0" y="0"/>
            <a:chExt cx="1335378" cy="1782018"/>
          </a:xfrm>
        </p:grpSpPr>
        <p:sp>
          <p:nvSpPr>
            <p:cNvPr id="5" name="Freeform 5"/>
            <p:cNvSpPr/>
            <p:nvPr/>
          </p:nvSpPr>
          <p:spPr>
            <a:xfrm>
              <a:off x="5340" y="0"/>
              <a:ext cx="1327627" cy="1782018"/>
            </a:xfrm>
            <a:custGeom>
              <a:avLst/>
              <a:gdLst/>
              <a:ahLst/>
              <a:cxnLst/>
              <a:rect l="l" t="t" r="r" b="b"/>
              <a:pathLst>
                <a:path w="1327627" h="1782018">
                  <a:moveTo>
                    <a:pt x="26376" y="0"/>
                  </a:moveTo>
                  <a:lnTo>
                    <a:pt x="1095122" y="0"/>
                  </a:lnTo>
                  <a:cubicBezTo>
                    <a:pt x="1113676" y="0"/>
                    <a:pt x="1129764" y="12832"/>
                    <a:pt x="1133889" y="30922"/>
                  </a:cubicBezTo>
                  <a:lnTo>
                    <a:pt x="1322986" y="860087"/>
                  </a:lnTo>
                  <a:cubicBezTo>
                    <a:pt x="1327627" y="880440"/>
                    <a:pt x="1327627" y="901577"/>
                    <a:pt x="1322986" y="921930"/>
                  </a:cubicBezTo>
                  <a:lnTo>
                    <a:pt x="1133889" y="1751096"/>
                  </a:lnTo>
                  <a:cubicBezTo>
                    <a:pt x="1129764" y="1769186"/>
                    <a:pt x="1113676" y="1782018"/>
                    <a:pt x="1095122" y="1782018"/>
                  </a:cubicBezTo>
                  <a:lnTo>
                    <a:pt x="26376" y="1782018"/>
                  </a:lnTo>
                  <a:cubicBezTo>
                    <a:pt x="18678" y="1782018"/>
                    <a:pt x="11399" y="1778513"/>
                    <a:pt x="6599" y="1772495"/>
                  </a:cubicBezTo>
                  <a:cubicBezTo>
                    <a:pt x="1799" y="1766477"/>
                    <a:pt x="0" y="1758601"/>
                    <a:pt x="1712" y="1751096"/>
                  </a:cubicBezTo>
                  <a:lnTo>
                    <a:pt x="190808" y="921930"/>
                  </a:lnTo>
                  <a:cubicBezTo>
                    <a:pt x="195450" y="901577"/>
                    <a:pt x="195450" y="880440"/>
                    <a:pt x="190808" y="860087"/>
                  </a:cubicBezTo>
                  <a:lnTo>
                    <a:pt x="1712" y="30922"/>
                  </a:lnTo>
                  <a:cubicBezTo>
                    <a:pt x="0" y="23417"/>
                    <a:pt x="1799" y="15541"/>
                    <a:pt x="6599" y="9523"/>
                  </a:cubicBezTo>
                  <a:cubicBezTo>
                    <a:pt x="11399" y="3505"/>
                    <a:pt x="18678" y="0"/>
                    <a:pt x="26376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77800" y="-38100"/>
              <a:ext cx="1081378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517905" y="5344763"/>
            <a:ext cx="1758259" cy="3257502"/>
            <a:chOff x="0" y="0"/>
            <a:chExt cx="961856" cy="1782018"/>
          </a:xfrm>
        </p:grpSpPr>
        <p:sp>
          <p:nvSpPr>
            <p:cNvPr id="8" name="Freeform 8"/>
            <p:cNvSpPr/>
            <p:nvPr/>
          </p:nvSpPr>
          <p:spPr>
            <a:xfrm>
              <a:off x="7414" y="0"/>
              <a:ext cx="951096" cy="1782018"/>
            </a:xfrm>
            <a:custGeom>
              <a:avLst/>
              <a:gdLst/>
              <a:ahLst/>
              <a:cxnLst/>
              <a:rect l="l" t="t" r="r" b="b"/>
              <a:pathLst>
                <a:path w="951096" h="1782018">
                  <a:moveTo>
                    <a:pt x="36618" y="0"/>
                  </a:moveTo>
                  <a:lnTo>
                    <a:pt x="707210" y="0"/>
                  </a:lnTo>
                  <a:cubicBezTo>
                    <a:pt x="732970" y="0"/>
                    <a:pt x="755305" y="17815"/>
                    <a:pt x="761033" y="42930"/>
                  </a:cubicBezTo>
                  <a:lnTo>
                    <a:pt x="944652" y="848079"/>
                  </a:lnTo>
                  <a:cubicBezTo>
                    <a:pt x="951096" y="876336"/>
                    <a:pt x="951096" y="905681"/>
                    <a:pt x="944652" y="933938"/>
                  </a:cubicBezTo>
                  <a:lnTo>
                    <a:pt x="761033" y="1739088"/>
                  </a:lnTo>
                  <a:cubicBezTo>
                    <a:pt x="755305" y="1764203"/>
                    <a:pt x="732970" y="1782018"/>
                    <a:pt x="707210" y="1782018"/>
                  </a:cubicBezTo>
                  <a:lnTo>
                    <a:pt x="36618" y="1782018"/>
                  </a:lnTo>
                  <a:cubicBezTo>
                    <a:pt x="25931" y="1782018"/>
                    <a:pt x="15825" y="1777152"/>
                    <a:pt x="9161" y="1768797"/>
                  </a:cubicBezTo>
                  <a:cubicBezTo>
                    <a:pt x="2497" y="1760442"/>
                    <a:pt x="0" y="1749508"/>
                    <a:pt x="2376" y="1739088"/>
                  </a:cubicBezTo>
                  <a:lnTo>
                    <a:pt x="185996" y="933938"/>
                  </a:lnTo>
                  <a:cubicBezTo>
                    <a:pt x="192440" y="905681"/>
                    <a:pt x="192440" y="876336"/>
                    <a:pt x="185996" y="848079"/>
                  </a:cubicBezTo>
                  <a:lnTo>
                    <a:pt x="2376" y="42930"/>
                  </a:lnTo>
                  <a:cubicBezTo>
                    <a:pt x="0" y="32510"/>
                    <a:pt x="2497" y="21576"/>
                    <a:pt x="9161" y="13221"/>
                  </a:cubicBezTo>
                  <a:cubicBezTo>
                    <a:pt x="15825" y="4866"/>
                    <a:pt x="25931" y="0"/>
                    <a:pt x="36618" y="0"/>
                  </a:cubicBezTo>
                  <a:close/>
                </a:path>
              </a:pathLst>
            </a:custGeom>
            <a:solidFill>
              <a:srgbClr val="FFBCAB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77800" y="-38100"/>
              <a:ext cx="707856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2032" y="5344763"/>
            <a:ext cx="1935901" cy="3257502"/>
            <a:chOff x="0" y="0"/>
            <a:chExt cx="1059035" cy="1782018"/>
          </a:xfrm>
        </p:grpSpPr>
        <p:sp>
          <p:nvSpPr>
            <p:cNvPr id="11" name="Freeform 11"/>
            <p:cNvSpPr/>
            <p:nvPr/>
          </p:nvSpPr>
          <p:spPr>
            <a:xfrm>
              <a:off x="6734" y="0"/>
              <a:ext cx="1049262" cy="1782018"/>
            </a:xfrm>
            <a:custGeom>
              <a:avLst/>
              <a:gdLst/>
              <a:ahLst/>
              <a:cxnLst/>
              <a:rect l="l" t="t" r="r" b="b"/>
              <a:pathLst>
                <a:path w="1049262" h="1782018">
                  <a:moveTo>
                    <a:pt x="33257" y="0"/>
                  </a:moveTo>
                  <a:lnTo>
                    <a:pt x="809110" y="0"/>
                  </a:lnTo>
                  <a:cubicBezTo>
                    <a:pt x="832505" y="0"/>
                    <a:pt x="852791" y="16180"/>
                    <a:pt x="857993" y="38990"/>
                  </a:cubicBezTo>
                  <a:lnTo>
                    <a:pt x="1043409" y="852019"/>
                  </a:lnTo>
                  <a:cubicBezTo>
                    <a:pt x="1049262" y="877683"/>
                    <a:pt x="1049262" y="904335"/>
                    <a:pt x="1043409" y="929999"/>
                  </a:cubicBezTo>
                  <a:lnTo>
                    <a:pt x="857993" y="1743028"/>
                  </a:lnTo>
                  <a:cubicBezTo>
                    <a:pt x="852791" y="1765838"/>
                    <a:pt x="832505" y="1782018"/>
                    <a:pt x="809110" y="1782018"/>
                  </a:cubicBezTo>
                  <a:lnTo>
                    <a:pt x="33257" y="1782018"/>
                  </a:lnTo>
                  <a:cubicBezTo>
                    <a:pt x="23551" y="1782018"/>
                    <a:pt x="14373" y="1777598"/>
                    <a:pt x="8320" y="1770010"/>
                  </a:cubicBezTo>
                  <a:cubicBezTo>
                    <a:pt x="2268" y="1762422"/>
                    <a:pt x="0" y="1752491"/>
                    <a:pt x="2158" y="1743028"/>
                  </a:cubicBezTo>
                  <a:lnTo>
                    <a:pt x="187574" y="929999"/>
                  </a:lnTo>
                  <a:cubicBezTo>
                    <a:pt x="193427" y="904335"/>
                    <a:pt x="193427" y="877683"/>
                    <a:pt x="187574" y="852019"/>
                  </a:cubicBezTo>
                  <a:lnTo>
                    <a:pt x="2158" y="38990"/>
                  </a:lnTo>
                  <a:cubicBezTo>
                    <a:pt x="0" y="29527"/>
                    <a:pt x="2268" y="19596"/>
                    <a:pt x="8320" y="12008"/>
                  </a:cubicBezTo>
                  <a:cubicBezTo>
                    <a:pt x="14373" y="4419"/>
                    <a:pt x="23551" y="0"/>
                    <a:pt x="33257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77800" y="-38100"/>
              <a:ext cx="805035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51881" y="1038225"/>
            <a:ext cx="7962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Public Sans Bold"/>
              </a:rPr>
              <a:t>11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1881" y="1726019"/>
            <a:ext cx="478408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Clean </a:t>
            </a:r>
          </a:p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false-positive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72103" y="6228827"/>
            <a:ext cx="1943637" cy="143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Tracking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players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</a:t>
            </a:r>
            <a:r>
              <a:rPr lang="en-US" sz="1908" dirty="0" err="1">
                <a:solidFill>
                  <a:srgbClr val="000000"/>
                </a:solidFill>
                <a:latin typeface="Public Sans Bold"/>
              </a:rPr>
              <a:t>CAMShift</a:t>
            </a:r>
            <a:r>
              <a:rPr lang="en-US" sz="1908" dirty="0">
                <a:solidFill>
                  <a:srgbClr val="000000"/>
                </a:solidFill>
                <a:latin typeface="Public Sans Bold"/>
              </a:rPr>
              <a:t> &amp;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Kalman 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45803" y="6624067"/>
            <a:ext cx="1430361" cy="66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Bounding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Boxes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7162" y="6456272"/>
            <a:ext cx="1680771" cy="9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detection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HOG 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B75A6B-EB3C-45C8-7B29-E9CFAB67B23B}"/>
              </a:ext>
            </a:extLst>
          </p:cNvPr>
          <p:cNvSpPr txBox="1"/>
          <p:nvPr/>
        </p:nvSpPr>
        <p:spPr>
          <a:xfrm>
            <a:off x="8808446" y="7962900"/>
            <a:ext cx="7295637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Checks on coordinates and areas of b-boxes</a:t>
            </a:r>
          </a:p>
        </p:txBody>
      </p:sp>
      <p:pic>
        <p:nvPicPr>
          <p:cNvPr id="31" name="video_tagliato_nochecks">
            <a:hlinkClick r:id="" action="ppaction://media"/>
            <a:extLst>
              <a:ext uri="{FF2B5EF4-FFF2-40B4-BE49-F238E27FC236}">
                <a16:creationId xmlns:a16="http://schemas.microsoft.com/office/drawing/2014/main" id="{7B2289CB-C43A-F7A9-72E1-A26358BCCC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1665" y="1384474"/>
            <a:ext cx="10969200" cy="617017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91AA0-E996-41E1-62C5-FE923466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41832E4-1944-0E53-A7B4-592905E556EE}"/>
              </a:ext>
            </a:extLst>
          </p:cNvPr>
          <p:cNvSpPr/>
          <p:nvPr/>
        </p:nvSpPr>
        <p:spPr>
          <a:xfrm>
            <a:off x="0" y="-87178"/>
            <a:ext cx="6658959" cy="10459479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4406DE6-5037-AAB4-938C-286B9B3620F0}"/>
              </a:ext>
            </a:extLst>
          </p:cNvPr>
          <p:cNvSpPr/>
          <p:nvPr/>
        </p:nvSpPr>
        <p:spPr>
          <a:xfrm>
            <a:off x="1028719" y="4297013"/>
            <a:ext cx="4661919" cy="9525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E71C5F2-055D-FB61-177F-C44E6FB48D33}"/>
              </a:ext>
            </a:extLst>
          </p:cNvPr>
          <p:cNvGrpSpPr/>
          <p:nvPr/>
        </p:nvGrpSpPr>
        <p:grpSpPr>
          <a:xfrm>
            <a:off x="2235238" y="5344763"/>
            <a:ext cx="2441051" cy="3257502"/>
            <a:chOff x="0" y="0"/>
            <a:chExt cx="1335378" cy="178201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F283974-FDFE-EE75-2F6D-B953C54F2FD7}"/>
                </a:ext>
              </a:extLst>
            </p:cNvPr>
            <p:cNvSpPr/>
            <p:nvPr/>
          </p:nvSpPr>
          <p:spPr>
            <a:xfrm>
              <a:off x="5340" y="0"/>
              <a:ext cx="1327627" cy="1782018"/>
            </a:xfrm>
            <a:custGeom>
              <a:avLst/>
              <a:gdLst/>
              <a:ahLst/>
              <a:cxnLst/>
              <a:rect l="l" t="t" r="r" b="b"/>
              <a:pathLst>
                <a:path w="1327627" h="1782018">
                  <a:moveTo>
                    <a:pt x="26376" y="0"/>
                  </a:moveTo>
                  <a:lnTo>
                    <a:pt x="1095122" y="0"/>
                  </a:lnTo>
                  <a:cubicBezTo>
                    <a:pt x="1113676" y="0"/>
                    <a:pt x="1129764" y="12832"/>
                    <a:pt x="1133889" y="30922"/>
                  </a:cubicBezTo>
                  <a:lnTo>
                    <a:pt x="1322986" y="860087"/>
                  </a:lnTo>
                  <a:cubicBezTo>
                    <a:pt x="1327627" y="880440"/>
                    <a:pt x="1327627" y="901577"/>
                    <a:pt x="1322986" y="921930"/>
                  </a:cubicBezTo>
                  <a:lnTo>
                    <a:pt x="1133889" y="1751096"/>
                  </a:lnTo>
                  <a:cubicBezTo>
                    <a:pt x="1129764" y="1769186"/>
                    <a:pt x="1113676" y="1782018"/>
                    <a:pt x="1095122" y="1782018"/>
                  </a:cubicBezTo>
                  <a:lnTo>
                    <a:pt x="26376" y="1782018"/>
                  </a:lnTo>
                  <a:cubicBezTo>
                    <a:pt x="18678" y="1782018"/>
                    <a:pt x="11399" y="1778513"/>
                    <a:pt x="6599" y="1772495"/>
                  </a:cubicBezTo>
                  <a:cubicBezTo>
                    <a:pt x="1799" y="1766477"/>
                    <a:pt x="0" y="1758601"/>
                    <a:pt x="1712" y="1751096"/>
                  </a:cubicBezTo>
                  <a:lnTo>
                    <a:pt x="190808" y="921930"/>
                  </a:lnTo>
                  <a:cubicBezTo>
                    <a:pt x="195450" y="901577"/>
                    <a:pt x="195450" y="880440"/>
                    <a:pt x="190808" y="860087"/>
                  </a:cubicBezTo>
                  <a:lnTo>
                    <a:pt x="1712" y="30922"/>
                  </a:lnTo>
                  <a:cubicBezTo>
                    <a:pt x="0" y="23417"/>
                    <a:pt x="1799" y="15541"/>
                    <a:pt x="6599" y="9523"/>
                  </a:cubicBezTo>
                  <a:cubicBezTo>
                    <a:pt x="11399" y="3505"/>
                    <a:pt x="18678" y="0"/>
                    <a:pt x="26376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7A1CDBB-7BAC-019E-E59E-FB24447C6B3A}"/>
                </a:ext>
              </a:extLst>
            </p:cNvPr>
            <p:cNvSpPr txBox="1"/>
            <p:nvPr/>
          </p:nvSpPr>
          <p:spPr>
            <a:xfrm>
              <a:off x="177800" y="-38100"/>
              <a:ext cx="1081378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A65F4FD-9ABA-1D30-BCC3-A110DC741E00}"/>
              </a:ext>
            </a:extLst>
          </p:cNvPr>
          <p:cNvGrpSpPr/>
          <p:nvPr/>
        </p:nvGrpSpPr>
        <p:grpSpPr>
          <a:xfrm>
            <a:off x="4517905" y="5344763"/>
            <a:ext cx="1758259" cy="3257502"/>
            <a:chOff x="0" y="0"/>
            <a:chExt cx="961856" cy="178201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E2EFA86-84B1-A3D7-C58D-C176CB482691}"/>
                </a:ext>
              </a:extLst>
            </p:cNvPr>
            <p:cNvSpPr/>
            <p:nvPr/>
          </p:nvSpPr>
          <p:spPr>
            <a:xfrm>
              <a:off x="7414" y="0"/>
              <a:ext cx="951096" cy="1782018"/>
            </a:xfrm>
            <a:custGeom>
              <a:avLst/>
              <a:gdLst/>
              <a:ahLst/>
              <a:cxnLst/>
              <a:rect l="l" t="t" r="r" b="b"/>
              <a:pathLst>
                <a:path w="951096" h="1782018">
                  <a:moveTo>
                    <a:pt x="36618" y="0"/>
                  </a:moveTo>
                  <a:lnTo>
                    <a:pt x="707210" y="0"/>
                  </a:lnTo>
                  <a:cubicBezTo>
                    <a:pt x="732970" y="0"/>
                    <a:pt x="755305" y="17815"/>
                    <a:pt x="761033" y="42930"/>
                  </a:cubicBezTo>
                  <a:lnTo>
                    <a:pt x="944652" y="848079"/>
                  </a:lnTo>
                  <a:cubicBezTo>
                    <a:pt x="951096" y="876336"/>
                    <a:pt x="951096" y="905681"/>
                    <a:pt x="944652" y="933938"/>
                  </a:cubicBezTo>
                  <a:lnTo>
                    <a:pt x="761033" y="1739088"/>
                  </a:lnTo>
                  <a:cubicBezTo>
                    <a:pt x="755305" y="1764203"/>
                    <a:pt x="732970" y="1782018"/>
                    <a:pt x="707210" y="1782018"/>
                  </a:cubicBezTo>
                  <a:lnTo>
                    <a:pt x="36618" y="1782018"/>
                  </a:lnTo>
                  <a:cubicBezTo>
                    <a:pt x="25931" y="1782018"/>
                    <a:pt x="15825" y="1777152"/>
                    <a:pt x="9161" y="1768797"/>
                  </a:cubicBezTo>
                  <a:cubicBezTo>
                    <a:pt x="2497" y="1760442"/>
                    <a:pt x="0" y="1749508"/>
                    <a:pt x="2376" y="1739088"/>
                  </a:cubicBezTo>
                  <a:lnTo>
                    <a:pt x="185996" y="933938"/>
                  </a:lnTo>
                  <a:cubicBezTo>
                    <a:pt x="192440" y="905681"/>
                    <a:pt x="192440" y="876336"/>
                    <a:pt x="185996" y="848079"/>
                  </a:cubicBezTo>
                  <a:lnTo>
                    <a:pt x="2376" y="42930"/>
                  </a:lnTo>
                  <a:cubicBezTo>
                    <a:pt x="0" y="32510"/>
                    <a:pt x="2497" y="21576"/>
                    <a:pt x="9161" y="13221"/>
                  </a:cubicBezTo>
                  <a:cubicBezTo>
                    <a:pt x="15825" y="4866"/>
                    <a:pt x="25931" y="0"/>
                    <a:pt x="36618" y="0"/>
                  </a:cubicBezTo>
                  <a:close/>
                </a:path>
              </a:pathLst>
            </a:custGeom>
            <a:solidFill>
              <a:srgbClr val="FFBCAB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2078B59-BCA3-50E3-9461-0240A15F7F1F}"/>
                </a:ext>
              </a:extLst>
            </p:cNvPr>
            <p:cNvSpPr txBox="1"/>
            <p:nvPr/>
          </p:nvSpPr>
          <p:spPr>
            <a:xfrm>
              <a:off x="177800" y="-38100"/>
              <a:ext cx="707856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B932C46-19AB-DA4E-A381-EA1785F8A803}"/>
              </a:ext>
            </a:extLst>
          </p:cNvPr>
          <p:cNvGrpSpPr/>
          <p:nvPr/>
        </p:nvGrpSpPr>
        <p:grpSpPr>
          <a:xfrm>
            <a:off x="482032" y="5344763"/>
            <a:ext cx="1935901" cy="3257502"/>
            <a:chOff x="0" y="0"/>
            <a:chExt cx="1059035" cy="178201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7BD2984-D421-5115-E830-88E19ECC1921}"/>
                </a:ext>
              </a:extLst>
            </p:cNvPr>
            <p:cNvSpPr/>
            <p:nvPr/>
          </p:nvSpPr>
          <p:spPr>
            <a:xfrm>
              <a:off x="6734" y="0"/>
              <a:ext cx="1049262" cy="1782018"/>
            </a:xfrm>
            <a:custGeom>
              <a:avLst/>
              <a:gdLst/>
              <a:ahLst/>
              <a:cxnLst/>
              <a:rect l="l" t="t" r="r" b="b"/>
              <a:pathLst>
                <a:path w="1049262" h="1782018">
                  <a:moveTo>
                    <a:pt x="33257" y="0"/>
                  </a:moveTo>
                  <a:lnTo>
                    <a:pt x="809110" y="0"/>
                  </a:lnTo>
                  <a:cubicBezTo>
                    <a:pt x="832505" y="0"/>
                    <a:pt x="852791" y="16180"/>
                    <a:pt x="857993" y="38990"/>
                  </a:cubicBezTo>
                  <a:lnTo>
                    <a:pt x="1043409" y="852019"/>
                  </a:lnTo>
                  <a:cubicBezTo>
                    <a:pt x="1049262" y="877683"/>
                    <a:pt x="1049262" y="904335"/>
                    <a:pt x="1043409" y="929999"/>
                  </a:cubicBezTo>
                  <a:lnTo>
                    <a:pt x="857993" y="1743028"/>
                  </a:lnTo>
                  <a:cubicBezTo>
                    <a:pt x="852791" y="1765838"/>
                    <a:pt x="832505" y="1782018"/>
                    <a:pt x="809110" y="1782018"/>
                  </a:cubicBezTo>
                  <a:lnTo>
                    <a:pt x="33257" y="1782018"/>
                  </a:lnTo>
                  <a:cubicBezTo>
                    <a:pt x="23551" y="1782018"/>
                    <a:pt x="14373" y="1777598"/>
                    <a:pt x="8320" y="1770010"/>
                  </a:cubicBezTo>
                  <a:cubicBezTo>
                    <a:pt x="2268" y="1762422"/>
                    <a:pt x="0" y="1752491"/>
                    <a:pt x="2158" y="1743028"/>
                  </a:cubicBezTo>
                  <a:lnTo>
                    <a:pt x="187574" y="929999"/>
                  </a:lnTo>
                  <a:cubicBezTo>
                    <a:pt x="193427" y="904335"/>
                    <a:pt x="193427" y="877683"/>
                    <a:pt x="187574" y="852019"/>
                  </a:cubicBezTo>
                  <a:lnTo>
                    <a:pt x="2158" y="38990"/>
                  </a:lnTo>
                  <a:cubicBezTo>
                    <a:pt x="0" y="29527"/>
                    <a:pt x="2268" y="19596"/>
                    <a:pt x="8320" y="12008"/>
                  </a:cubicBezTo>
                  <a:cubicBezTo>
                    <a:pt x="14373" y="4419"/>
                    <a:pt x="23551" y="0"/>
                    <a:pt x="33257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1E7BD0B-F3FF-080C-6A45-EF9437606F3B}"/>
                </a:ext>
              </a:extLst>
            </p:cNvPr>
            <p:cNvSpPr txBox="1"/>
            <p:nvPr/>
          </p:nvSpPr>
          <p:spPr>
            <a:xfrm>
              <a:off x="177800" y="-38100"/>
              <a:ext cx="805035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B1EA9F47-D70F-3FE2-1D22-513B0C4973F9}"/>
              </a:ext>
            </a:extLst>
          </p:cNvPr>
          <p:cNvSpPr txBox="1"/>
          <p:nvPr/>
        </p:nvSpPr>
        <p:spPr>
          <a:xfrm>
            <a:off x="1051881" y="1038225"/>
            <a:ext cx="7962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Public Sans Bold"/>
              </a:rPr>
              <a:t>12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7F26795-FB85-EACB-63D3-578D91607582}"/>
              </a:ext>
            </a:extLst>
          </p:cNvPr>
          <p:cNvSpPr txBox="1"/>
          <p:nvPr/>
        </p:nvSpPr>
        <p:spPr>
          <a:xfrm>
            <a:off x="1051881" y="1726019"/>
            <a:ext cx="478408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Final result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2AE47A4-343D-0E42-A1C7-ED080088A426}"/>
              </a:ext>
            </a:extLst>
          </p:cNvPr>
          <p:cNvSpPr txBox="1"/>
          <p:nvPr/>
        </p:nvSpPr>
        <p:spPr>
          <a:xfrm>
            <a:off x="2472103" y="6228827"/>
            <a:ext cx="1943637" cy="143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Tracking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players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</a:t>
            </a:r>
            <a:r>
              <a:rPr lang="en-US" sz="1908" dirty="0" err="1">
                <a:solidFill>
                  <a:srgbClr val="000000"/>
                </a:solidFill>
                <a:latin typeface="Public Sans Bold"/>
              </a:rPr>
              <a:t>CAMShift</a:t>
            </a:r>
            <a:r>
              <a:rPr lang="en-US" sz="1908" dirty="0">
                <a:solidFill>
                  <a:srgbClr val="000000"/>
                </a:solidFill>
                <a:latin typeface="Public Sans Bold"/>
              </a:rPr>
              <a:t> &amp;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Kalman )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FA36445-086A-9C8E-603B-59689FE86368}"/>
              </a:ext>
            </a:extLst>
          </p:cNvPr>
          <p:cNvSpPr txBox="1"/>
          <p:nvPr/>
        </p:nvSpPr>
        <p:spPr>
          <a:xfrm>
            <a:off x="4845803" y="6624067"/>
            <a:ext cx="1430361" cy="66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Bounding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Boxes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B1107EA-798A-2D99-6633-CE3A31DF115E}"/>
              </a:ext>
            </a:extLst>
          </p:cNvPr>
          <p:cNvSpPr txBox="1"/>
          <p:nvPr/>
        </p:nvSpPr>
        <p:spPr>
          <a:xfrm>
            <a:off x="737162" y="6456272"/>
            <a:ext cx="1680771" cy="9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detection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HOG )</a:t>
            </a:r>
          </a:p>
        </p:txBody>
      </p:sp>
      <p:pic>
        <p:nvPicPr>
          <p:cNvPr id="30" name="player-detection">
            <a:hlinkClick r:id="" action="ppaction://media"/>
            <a:extLst>
              <a:ext uri="{FF2B5EF4-FFF2-40B4-BE49-F238E27FC236}">
                <a16:creationId xmlns:a16="http://schemas.microsoft.com/office/drawing/2014/main" id="{039A7A71-BB4D-9B92-166E-47C106C6F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2656" y="1726019"/>
            <a:ext cx="10969200" cy="61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945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9850166" y="1850753"/>
            <a:ext cx="1546686" cy="154668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850166" y="6889561"/>
            <a:ext cx="1546686" cy="154668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821394" y="1657359"/>
            <a:ext cx="6399564" cy="4928800"/>
            <a:chOff x="0" y="9525"/>
            <a:chExt cx="8823949" cy="657173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32933"/>
              <a:ext cx="8823949" cy="56483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dirty="0">
                  <a:solidFill>
                    <a:srgbClr val="000000"/>
                  </a:solidFill>
                  <a:latin typeface="Public Sans Bold"/>
                </a:rPr>
                <a:t>Critical aspects and possible improvements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86546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 dirty="0">
                  <a:solidFill>
                    <a:srgbClr val="FA643F"/>
                  </a:solidFill>
                  <a:latin typeface="Public Sans Bold"/>
                </a:rPr>
                <a:t>13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50166" y="4370157"/>
            <a:ext cx="1546686" cy="154668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091294" y="2399624"/>
            <a:ext cx="3986393" cy="36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Public Sans"/>
              </a:rPr>
              <a:t>Video quality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91294" y="4720255"/>
            <a:ext cx="3986393" cy="760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Public Sans"/>
              </a:rPr>
              <a:t>Improve the chosen algorithms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91294" y="7438431"/>
            <a:ext cx="3986393" cy="36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Public Sans"/>
              </a:rPr>
              <a:t>Use advanced algorithms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146769" y="2204565"/>
            <a:ext cx="953480" cy="839063"/>
          </a:xfrm>
          <a:custGeom>
            <a:avLst/>
            <a:gdLst/>
            <a:ahLst/>
            <a:cxnLst/>
            <a:rect l="l" t="t" r="r" b="b"/>
            <a:pathLst>
              <a:path w="953480" h="839063">
                <a:moveTo>
                  <a:pt x="0" y="0"/>
                </a:moveTo>
                <a:lnTo>
                  <a:pt x="953480" y="0"/>
                </a:lnTo>
                <a:lnTo>
                  <a:pt x="953480" y="839063"/>
                </a:lnTo>
                <a:lnTo>
                  <a:pt x="0" y="839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120397" y="7159792"/>
            <a:ext cx="1006224" cy="1006224"/>
          </a:xfrm>
          <a:custGeom>
            <a:avLst/>
            <a:gdLst/>
            <a:ahLst/>
            <a:cxnLst/>
            <a:rect l="l" t="t" r="r" b="b"/>
            <a:pathLst>
              <a:path w="1006224" h="1006224">
                <a:moveTo>
                  <a:pt x="0" y="0"/>
                </a:moveTo>
                <a:lnTo>
                  <a:pt x="1006224" y="0"/>
                </a:lnTo>
                <a:lnTo>
                  <a:pt x="1006224" y="1006224"/>
                </a:lnTo>
                <a:lnTo>
                  <a:pt x="0" y="100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086853" y="4760462"/>
            <a:ext cx="1073312" cy="766076"/>
          </a:xfrm>
          <a:custGeom>
            <a:avLst/>
            <a:gdLst/>
            <a:ahLst/>
            <a:cxnLst/>
            <a:rect l="l" t="t" r="r" b="b"/>
            <a:pathLst>
              <a:path w="1073312" h="766076">
                <a:moveTo>
                  <a:pt x="0" y="0"/>
                </a:moveTo>
                <a:lnTo>
                  <a:pt x="1073312" y="0"/>
                </a:lnTo>
                <a:lnTo>
                  <a:pt x="1073312" y="766076"/>
                </a:lnTo>
                <a:lnTo>
                  <a:pt x="0" y="766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8119E283-17A6-969A-5BE9-88A5D835F364}"/>
              </a:ext>
            </a:extLst>
          </p:cNvPr>
          <p:cNvSpPr/>
          <p:nvPr/>
        </p:nvSpPr>
        <p:spPr>
          <a:xfrm flipV="1">
            <a:off x="8915400" y="1850753"/>
            <a:ext cx="9735" cy="6585494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id="3" name="Group 3"/>
          <p:cNvGrpSpPr/>
          <p:nvPr/>
        </p:nvGrpSpPr>
        <p:grpSpPr>
          <a:xfrm>
            <a:off x="2906845" y="3318997"/>
            <a:ext cx="12474310" cy="3656150"/>
            <a:chOff x="5" y="9525"/>
            <a:chExt cx="16632413" cy="4874867"/>
          </a:xfrm>
        </p:grpSpPr>
        <p:sp>
          <p:nvSpPr>
            <p:cNvPr id="4" name="TextBox 4"/>
            <p:cNvSpPr txBox="1"/>
            <p:nvPr/>
          </p:nvSpPr>
          <p:spPr>
            <a:xfrm>
              <a:off x="10" y="1148141"/>
              <a:ext cx="16632404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000000"/>
                  </a:solidFill>
                  <a:latin typeface="Public Sans Bold"/>
                </a:rPr>
                <a:t>Thank you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767065" y="9525"/>
              <a:ext cx="109829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9"/>
                </a:lnSpc>
              </a:pPr>
              <a:endParaRPr lang="en-US" sz="2499" dirty="0">
                <a:solidFill>
                  <a:srgbClr val="FA643F"/>
                </a:solidFill>
                <a:latin typeface="Public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" y="4283682"/>
              <a:ext cx="16632413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  <p:sp>
          <p:nvSpPr>
            <p:cNvPr id="7" name="AutoShape 7"/>
            <p:cNvSpPr/>
            <p:nvPr/>
          </p:nvSpPr>
          <p:spPr>
            <a:xfrm>
              <a:off x="10" y="3657299"/>
              <a:ext cx="16632404" cy="1270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1772900" y="1028700"/>
            <a:ext cx="5486400" cy="8229600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8935" r="-625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11300" y="186122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Public Sans 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11300" y="2551402"/>
            <a:ext cx="7906642" cy="4129322"/>
            <a:chOff x="0" y="-9525"/>
            <a:chExt cx="10542190" cy="550576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0542190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000000"/>
                  </a:solidFill>
                  <a:latin typeface="Public Sans Bold"/>
                </a:rPr>
                <a:t>The goal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43151"/>
              <a:ext cx="10542190" cy="3153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>
                <a:lnSpc>
                  <a:spcPct val="200000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000000"/>
                  </a:solidFill>
                  <a:latin typeface="Public Sans"/>
                </a:rPr>
                <a:t>Recognize football players in a video </a:t>
              </a:r>
            </a:p>
            <a:p>
              <a:pPr marL="582930" lvl="1" indent="-291465">
                <a:lnSpc>
                  <a:spcPct val="200000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000000"/>
                  </a:solidFill>
                  <a:latin typeface="Public Sans"/>
                </a:rPr>
                <a:t>Track them with bounding boxes</a:t>
              </a:r>
            </a:p>
            <a:p>
              <a:pPr marL="582930" lvl="1" indent="-291465">
                <a:lnSpc>
                  <a:spcPct val="200000"/>
                </a:lnSpc>
                <a:buFont typeface="Arial"/>
                <a:buChar char="•"/>
              </a:pPr>
              <a:r>
                <a:rPr lang="en-US" sz="2700" dirty="0">
                  <a:solidFill>
                    <a:srgbClr val="000000"/>
                  </a:solidFill>
                  <a:latin typeface="Public Sans"/>
                </a:rPr>
                <a:t>Identify the jersey team’s color</a:t>
              </a:r>
            </a:p>
          </p:txBody>
        </p:sp>
      </p:grpSp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id="3" name="Group 3"/>
          <p:cNvGrpSpPr/>
          <p:nvPr/>
        </p:nvGrpSpPr>
        <p:grpSpPr>
          <a:xfrm>
            <a:off x="1092040" y="3456876"/>
            <a:ext cx="4661919" cy="998951"/>
            <a:chOff x="25" y="12700"/>
            <a:chExt cx="6215892" cy="1331935"/>
          </a:xfrm>
        </p:grpSpPr>
        <p:sp>
          <p:nvSpPr>
            <p:cNvPr id="4" name="TextBox 4"/>
            <p:cNvSpPr txBox="1"/>
            <p:nvPr/>
          </p:nvSpPr>
          <p:spPr>
            <a:xfrm>
              <a:off x="25" y="860656"/>
              <a:ext cx="6215891" cy="483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Public Sans"/>
                </a:rPr>
                <a:t>Main operations of the software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26" y="12700"/>
              <a:ext cx="6215891" cy="1270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51881" y="1726019"/>
            <a:ext cx="463873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000000"/>
                </a:solidFill>
                <a:latin typeface="Public Sans Bold"/>
              </a:rPr>
              <a:t>Workflow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1881" y="1038225"/>
            <a:ext cx="7962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Public Sans Bold"/>
              </a:rPr>
              <a:t>03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31443" y="2505895"/>
            <a:ext cx="4745329" cy="3214520"/>
            <a:chOff x="0" y="0"/>
            <a:chExt cx="1734822" cy="1151467"/>
          </a:xfrm>
        </p:grpSpPr>
        <p:sp>
          <p:nvSpPr>
            <p:cNvPr id="9" name="Freeform 9"/>
            <p:cNvSpPr/>
            <p:nvPr/>
          </p:nvSpPr>
          <p:spPr>
            <a:xfrm>
              <a:off x="4099" y="0"/>
              <a:ext cx="1728846" cy="1151467"/>
            </a:xfrm>
            <a:custGeom>
              <a:avLst/>
              <a:gdLst/>
              <a:ahLst/>
              <a:cxnLst/>
              <a:rect l="l" t="t" r="r" b="b"/>
              <a:pathLst>
                <a:path w="1728846" h="1151467">
                  <a:moveTo>
                    <a:pt x="11887" y="0"/>
                  </a:moveTo>
                  <a:lnTo>
                    <a:pt x="1511537" y="0"/>
                  </a:lnTo>
                  <a:cubicBezTo>
                    <a:pt x="1521117" y="0"/>
                    <a:pt x="1529655" y="6041"/>
                    <a:pt x="1532843" y="15074"/>
                  </a:cubicBezTo>
                  <a:lnTo>
                    <a:pt x="1725402" y="560659"/>
                  </a:lnTo>
                  <a:cubicBezTo>
                    <a:pt x="1728845" y="570414"/>
                    <a:pt x="1728845" y="581053"/>
                    <a:pt x="1725402" y="590808"/>
                  </a:cubicBezTo>
                  <a:lnTo>
                    <a:pt x="1532843" y="1136392"/>
                  </a:lnTo>
                  <a:cubicBezTo>
                    <a:pt x="1529655" y="1145426"/>
                    <a:pt x="1521117" y="1151467"/>
                    <a:pt x="1511537" y="1151467"/>
                  </a:cubicBezTo>
                  <a:lnTo>
                    <a:pt x="11887" y="1151467"/>
                  </a:lnTo>
                  <a:cubicBezTo>
                    <a:pt x="8216" y="1151467"/>
                    <a:pt x="4774" y="1149685"/>
                    <a:pt x="2654" y="1146689"/>
                  </a:cubicBezTo>
                  <a:cubicBezTo>
                    <a:pt x="534" y="1143692"/>
                    <a:pt x="0" y="1139854"/>
                    <a:pt x="1221" y="1136392"/>
                  </a:cubicBezTo>
                  <a:lnTo>
                    <a:pt x="193781" y="590808"/>
                  </a:lnTo>
                  <a:cubicBezTo>
                    <a:pt x="197223" y="581053"/>
                    <a:pt x="197223" y="570414"/>
                    <a:pt x="193781" y="560659"/>
                  </a:cubicBezTo>
                  <a:lnTo>
                    <a:pt x="1221" y="15074"/>
                  </a:lnTo>
                  <a:cubicBezTo>
                    <a:pt x="0" y="11613"/>
                    <a:pt x="534" y="7774"/>
                    <a:pt x="2654" y="4778"/>
                  </a:cubicBezTo>
                  <a:cubicBezTo>
                    <a:pt x="4774" y="1781"/>
                    <a:pt x="8216" y="0"/>
                    <a:pt x="11887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1480822" cy="1189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481669" y="3361626"/>
            <a:ext cx="3399694" cy="141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549" dirty="0">
                <a:solidFill>
                  <a:srgbClr val="000000"/>
                </a:solidFill>
                <a:latin typeface="Public Sans Bold"/>
              </a:rPr>
              <a:t>Tracking players </a:t>
            </a:r>
          </a:p>
          <a:p>
            <a:pPr algn="ctr">
              <a:lnSpc>
                <a:spcPts val="3824"/>
              </a:lnSpc>
            </a:pPr>
            <a:r>
              <a:rPr lang="en-US" sz="2549" dirty="0">
                <a:solidFill>
                  <a:srgbClr val="000000"/>
                </a:solidFill>
                <a:latin typeface="Public Sans Bold"/>
              </a:rPr>
              <a:t>( </a:t>
            </a:r>
            <a:r>
              <a:rPr lang="en-US" sz="2549" dirty="0" err="1">
                <a:solidFill>
                  <a:srgbClr val="000000"/>
                </a:solidFill>
                <a:latin typeface="Public Sans Bold"/>
              </a:rPr>
              <a:t>CAMShift</a:t>
            </a:r>
            <a:r>
              <a:rPr lang="en-US" sz="2549" dirty="0">
                <a:solidFill>
                  <a:srgbClr val="000000"/>
                </a:solidFill>
                <a:latin typeface="Public Sans Bold"/>
              </a:rPr>
              <a:t> &amp; </a:t>
            </a:r>
          </a:p>
          <a:p>
            <a:pPr algn="ctr">
              <a:lnSpc>
                <a:spcPts val="3824"/>
              </a:lnSpc>
            </a:pPr>
            <a:r>
              <a:rPr lang="en-US" sz="2549" dirty="0">
                <a:solidFill>
                  <a:srgbClr val="000000"/>
                </a:solidFill>
                <a:latin typeface="Public Sans Bold"/>
              </a:rPr>
              <a:t>Kalman 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414103" y="2505895"/>
            <a:ext cx="2529615" cy="3214520"/>
            <a:chOff x="0" y="0"/>
            <a:chExt cx="924790" cy="1151467"/>
          </a:xfrm>
        </p:grpSpPr>
        <p:sp>
          <p:nvSpPr>
            <p:cNvPr id="13" name="Freeform 13"/>
            <p:cNvSpPr/>
            <p:nvPr/>
          </p:nvSpPr>
          <p:spPr>
            <a:xfrm>
              <a:off x="7689" y="0"/>
              <a:ext cx="913579" cy="1151467"/>
            </a:xfrm>
            <a:custGeom>
              <a:avLst/>
              <a:gdLst/>
              <a:ahLst/>
              <a:cxnLst/>
              <a:rect l="l" t="t" r="r" b="b"/>
              <a:pathLst>
                <a:path w="913579" h="1151467">
                  <a:moveTo>
                    <a:pt x="22299" y="0"/>
                  </a:moveTo>
                  <a:lnTo>
                    <a:pt x="683913" y="0"/>
                  </a:lnTo>
                  <a:cubicBezTo>
                    <a:pt x="701883" y="0"/>
                    <a:pt x="717900" y="11332"/>
                    <a:pt x="723881" y="28278"/>
                  </a:cubicBezTo>
                  <a:lnTo>
                    <a:pt x="907120" y="547455"/>
                  </a:lnTo>
                  <a:cubicBezTo>
                    <a:pt x="913579" y="565754"/>
                    <a:pt x="913579" y="585712"/>
                    <a:pt x="907120" y="604011"/>
                  </a:cubicBezTo>
                  <a:lnTo>
                    <a:pt x="723881" y="1123189"/>
                  </a:lnTo>
                  <a:cubicBezTo>
                    <a:pt x="717900" y="1140134"/>
                    <a:pt x="701883" y="1151467"/>
                    <a:pt x="683913" y="1151467"/>
                  </a:cubicBezTo>
                  <a:lnTo>
                    <a:pt x="22299" y="1151467"/>
                  </a:lnTo>
                  <a:cubicBezTo>
                    <a:pt x="15413" y="1151467"/>
                    <a:pt x="8956" y="1148125"/>
                    <a:pt x="4979" y="1142504"/>
                  </a:cubicBezTo>
                  <a:cubicBezTo>
                    <a:pt x="1002" y="1136883"/>
                    <a:pt x="0" y="1129682"/>
                    <a:pt x="2291" y="1123189"/>
                  </a:cubicBezTo>
                  <a:lnTo>
                    <a:pt x="185531" y="604011"/>
                  </a:lnTo>
                  <a:cubicBezTo>
                    <a:pt x="191989" y="585712"/>
                    <a:pt x="191989" y="565754"/>
                    <a:pt x="185531" y="547455"/>
                  </a:cubicBezTo>
                  <a:lnTo>
                    <a:pt x="2291" y="28278"/>
                  </a:lnTo>
                  <a:cubicBezTo>
                    <a:pt x="0" y="21785"/>
                    <a:pt x="1002" y="14583"/>
                    <a:pt x="4979" y="8962"/>
                  </a:cubicBezTo>
                  <a:cubicBezTo>
                    <a:pt x="8956" y="3341"/>
                    <a:pt x="15413" y="0"/>
                    <a:pt x="22299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7800" y="-38100"/>
              <a:ext cx="670790" cy="1189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891260" y="3635168"/>
            <a:ext cx="1897176" cy="88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>
                <a:solidFill>
                  <a:srgbClr val="000000"/>
                </a:solidFill>
                <a:latin typeface="Public Sans Bold"/>
              </a:rPr>
              <a:t>Bounding </a:t>
            </a:r>
          </a:p>
          <a:p>
            <a:pPr algn="ctr">
              <a:lnSpc>
                <a:spcPts val="3569"/>
              </a:lnSpc>
            </a:pPr>
            <a:r>
              <a:rPr lang="en-US" sz="2549">
                <a:solidFill>
                  <a:srgbClr val="000000"/>
                </a:solidFill>
                <a:latin typeface="Public Sans Bold"/>
              </a:rPr>
              <a:t>Boxes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010400" y="2505895"/>
            <a:ext cx="3582103" cy="3214520"/>
            <a:chOff x="0" y="0"/>
            <a:chExt cx="1309564" cy="1151467"/>
          </a:xfrm>
        </p:grpSpPr>
        <p:sp>
          <p:nvSpPr>
            <p:cNvPr id="17" name="Freeform 17"/>
            <p:cNvSpPr/>
            <p:nvPr/>
          </p:nvSpPr>
          <p:spPr>
            <a:xfrm>
              <a:off x="5430" y="0"/>
              <a:ext cx="1301647" cy="1151467"/>
            </a:xfrm>
            <a:custGeom>
              <a:avLst/>
              <a:gdLst/>
              <a:ahLst/>
              <a:cxnLst/>
              <a:rect l="l" t="t" r="r" b="b"/>
              <a:pathLst>
                <a:path w="1301647" h="1151467">
                  <a:moveTo>
                    <a:pt x="15747" y="0"/>
                  </a:moveTo>
                  <a:lnTo>
                    <a:pt x="1079757" y="0"/>
                  </a:lnTo>
                  <a:cubicBezTo>
                    <a:pt x="1092447" y="0"/>
                    <a:pt x="1103758" y="8003"/>
                    <a:pt x="1107982" y="19969"/>
                  </a:cubicBezTo>
                  <a:lnTo>
                    <a:pt x="1297086" y="555764"/>
                  </a:lnTo>
                  <a:cubicBezTo>
                    <a:pt x="1301647" y="568686"/>
                    <a:pt x="1301647" y="582780"/>
                    <a:pt x="1297086" y="595703"/>
                  </a:cubicBezTo>
                  <a:lnTo>
                    <a:pt x="1107982" y="1131497"/>
                  </a:lnTo>
                  <a:cubicBezTo>
                    <a:pt x="1103758" y="1143464"/>
                    <a:pt x="1092447" y="1151467"/>
                    <a:pt x="1079757" y="1151467"/>
                  </a:cubicBezTo>
                  <a:lnTo>
                    <a:pt x="15747" y="1151467"/>
                  </a:lnTo>
                  <a:cubicBezTo>
                    <a:pt x="10884" y="1151467"/>
                    <a:pt x="6324" y="1149107"/>
                    <a:pt x="3516" y="1145137"/>
                  </a:cubicBezTo>
                  <a:cubicBezTo>
                    <a:pt x="707" y="1141168"/>
                    <a:pt x="0" y="1136083"/>
                    <a:pt x="1618" y="1131497"/>
                  </a:cubicBezTo>
                  <a:lnTo>
                    <a:pt x="190722" y="595703"/>
                  </a:lnTo>
                  <a:cubicBezTo>
                    <a:pt x="195283" y="582780"/>
                    <a:pt x="195283" y="568686"/>
                    <a:pt x="190722" y="555764"/>
                  </a:cubicBezTo>
                  <a:lnTo>
                    <a:pt x="1618" y="19969"/>
                  </a:lnTo>
                  <a:cubicBezTo>
                    <a:pt x="0" y="15384"/>
                    <a:pt x="707" y="10299"/>
                    <a:pt x="3516" y="6329"/>
                  </a:cubicBezTo>
                  <a:cubicBezTo>
                    <a:pt x="6324" y="2360"/>
                    <a:pt x="10884" y="0"/>
                    <a:pt x="15747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77800" y="-38100"/>
              <a:ext cx="1055564" cy="1189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493652" y="3635168"/>
            <a:ext cx="2913804" cy="88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 dirty="0">
                <a:solidFill>
                  <a:srgbClr val="000000"/>
                </a:solidFill>
                <a:latin typeface="Public Sans Bold"/>
              </a:rPr>
              <a:t>Player detection</a:t>
            </a:r>
          </a:p>
          <a:p>
            <a:pPr algn="ctr">
              <a:lnSpc>
                <a:spcPts val="3569"/>
              </a:lnSpc>
            </a:pPr>
            <a:r>
              <a:rPr lang="en-US" sz="2549" dirty="0">
                <a:solidFill>
                  <a:srgbClr val="000000"/>
                </a:solidFill>
                <a:latin typeface="Public Sans Bold"/>
              </a:rPr>
              <a:t>( HOG 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208004" y="6020905"/>
            <a:ext cx="1394629" cy="1750925"/>
            <a:chOff x="0" y="0"/>
            <a:chExt cx="1011602" cy="1244415"/>
          </a:xfrm>
        </p:grpSpPr>
        <p:sp>
          <p:nvSpPr>
            <p:cNvPr id="21" name="Freeform 21"/>
            <p:cNvSpPr/>
            <p:nvPr/>
          </p:nvSpPr>
          <p:spPr>
            <a:xfrm>
              <a:off x="12962" y="0"/>
              <a:ext cx="992726" cy="1244415"/>
            </a:xfrm>
            <a:custGeom>
              <a:avLst/>
              <a:gdLst/>
              <a:ahLst/>
              <a:cxnLst/>
              <a:rect l="l" t="t" r="r" b="b"/>
              <a:pathLst>
                <a:path w="992726" h="1244415">
                  <a:moveTo>
                    <a:pt x="41430" y="0"/>
                  </a:moveTo>
                  <a:lnTo>
                    <a:pt x="741047" y="0"/>
                  </a:lnTo>
                  <a:cubicBezTo>
                    <a:pt x="773490" y="0"/>
                    <a:pt x="802253" y="20865"/>
                    <a:pt x="812325" y="51705"/>
                  </a:cubicBezTo>
                  <a:lnTo>
                    <a:pt x="981754" y="570503"/>
                  </a:lnTo>
                  <a:cubicBezTo>
                    <a:pt x="992726" y="604099"/>
                    <a:pt x="992726" y="640316"/>
                    <a:pt x="981754" y="673912"/>
                  </a:cubicBezTo>
                  <a:lnTo>
                    <a:pt x="812325" y="1192710"/>
                  </a:lnTo>
                  <a:cubicBezTo>
                    <a:pt x="802253" y="1223550"/>
                    <a:pt x="773490" y="1244415"/>
                    <a:pt x="741047" y="1244415"/>
                  </a:cubicBezTo>
                  <a:lnTo>
                    <a:pt x="41430" y="1244415"/>
                  </a:lnTo>
                  <a:cubicBezTo>
                    <a:pt x="28790" y="1244415"/>
                    <a:pt x="16915" y="1238359"/>
                    <a:pt x="9492" y="1228127"/>
                  </a:cubicBezTo>
                  <a:cubicBezTo>
                    <a:pt x="2070" y="1217895"/>
                    <a:pt x="0" y="1204726"/>
                    <a:pt x="3924" y="1192710"/>
                  </a:cubicBezTo>
                  <a:lnTo>
                    <a:pt x="173352" y="673912"/>
                  </a:lnTo>
                  <a:cubicBezTo>
                    <a:pt x="184324" y="640316"/>
                    <a:pt x="184324" y="604099"/>
                    <a:pt x="173352" y="570503"/>
                  </a:cubicBezTo>
                  <a:lnTo>
                    <a:pt x="3924" y="51705"/>
                  </a:lnTo>
                  <a:cubicBezTo>
                    <a:pt x="0" y="39689"/>
                    <a:pt x="2070" y="26520"/>
                    <a:pt x="9492" y="16288"/>
                  </a:cubicBezTo>
                  <a:cubicBezTo>
                    <a:pt x="16915" y="6056"/>
                    <a:pt x="28790" y="0"/>
                    <a:pt x="41430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77800" y="-38100"/>
              <a:ext cx="757602" cy="1282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010400" y="6020905"/>
            <a:ext cx="1394629" cy="1750925"/>
            <a:chOff x="0" y="0"/>
            <a:chExt cx="1011602" cy="1244415"/>
          </a:xfrm>
        </p:grpSpPr>
        <p:sp>
          <p:nvSpPr>
            <p:cNvPr id="25" name="Freeform 25"/>
            <p:cNvSpPr/>
            <p:nvPr/>
          </p:nvSpPr>
          <p:spPr>
            <a:xfrm>
              <a:off x="12962" y="0"/>
              <a:ext cx="992726" cy="1244415"/>
            </a:xfrm>
            <a:custGeom>
              <a:avLst/>
              <a:gdLst/>
              <a:ahLst/>
              <a:cxnLst/>
              <a:rect l="l" t="t" r="r" b="b"/>
              <a:pathLst>
                <a:path w="992726" h="1244415">
                  <a:moveTo>
                    <a:pt x="41430" y="0"/>
                  </a:moveTo>
                  <a:lnTo>
                    <a:pt x="741047" y="0"/>
                  </a:lnTo>
                  <a:cubicBezTo>
                    <a:pt x="773490" y="0"/>
                    <a:pt x="802253" y="20865"/>
                    <a:pt x="812325" y="51705"/>
                  </a:cubicBezTo>
                  <a:lnTo>
                    <a:pt x="981754" y="570503"/>
                  </a:lnTo>
                  <a:cubicBezTo>
                    <a:pt x="992726" y="604099"/>
                    <a:pt x="992726" y="640316"/>
                    <a:pt x="981754" y="673912"/>
                  </a:cubicBezTo>
                  <a:lnTo>
                    <a:pt x="812325" y="1192710"/>
                  </a:lnTo>
                  <a:cubicBezTo>
                    <a:pt x="802253" y="1223550"/>
                    <a:pt x="773490" y="1244415"/>
                    <a:pt x="741047" y="1244415"/>
                  </a:cubicBezTo>
                  <a:lnTo>
                    <a:pt x="41430" y="1244415"/>
                  </a:lnTo>
                  <a:cubicBezTo>
                    <a:pt x="28790" y="1244415"/>
                    <a:pt x="16915" y="1238359"/>
                    <a:pt x="9492" y="1228127"/>
                  </a:cubicBezTo>
                  <a:cubicBezTo>
                    <a:pt x="2070" y="1217895"/>
                    <a:pt x="0" y="1204726"/>
                    <a:pt x="3924" y="1192710"/>
                  </a:cubicBezTo>
                  <a:lnTo>
                    <a:pt x="173352" y="673912"/>
                  </a:lnTo>
                  <a:cubicBezTo>
                    <a:pt x="184324" y="640316"/>
                    <a:pt x="184324" y="604099"/>
                    <a:pt x="173352" y="570503"/>
                  </a:cubicBezTo>
                  <a:lnTo>
                    <a:pt x="3924" y="51705"/>
                  </a:lnTo>
                  <a:cubicBezTo>
                    <a:pt x="0" y="39689"/>
                    <a:pt x="2070" y="26520"/>
                    <a:pt x="9492" y="16288"/>
                  </a:cubicBezTo>
                  <a:cubicBezTo>
                    <a:pt x="16915" y="6056"/>
                    <a:pt x="28790" y="0"/>
                    <a:pt x="41430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77800" y="-38100"/>
              <a:ext cx="757602" cy="1282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107104" y="6020905"/>
            <a:ext cx="1394629" cy="1750925"/>
            <a:chOff x="0" y="0"/>
            <a:chExt cx="1011602" cy="1244415"/>
          </a:xfrm>
        </p:grpSpPr>
        <p:sp>
          <p:nvSpPr>
            <p:cNvPr id="28" name="Freeform 28"/>
            <p:cNvSpPr/>
            <p:nvPr/>
          </p:nvSpPr>
          <p:spPr>
            <a:xfrm>
              <a:off x="12962" y="0"/>
              <a:ext cx="992726" cy="1244415"/>
            </a:xfrm>
            <a:custGeom>
              <a:avLst/>
              <a:gdLst/>
              <a:ahLst/>
              <a:cxnLst/>
              <a:rect l="l" t="t" r="r" b="b"/>
              <a:pathLst>
                <a:path w="992726" h="1244415">
                  <a:moveTo>
                    <a:pt x="41430" y="0"/>
                  </a:moveTo>
                  <a:lnTo>
                    <a:pt x="741047" y="0"/>
                  </a:lnTo>
                  <a:cubicBezTo>
                    <a:pt x="773490" y="0"/>
                    <a:pt x="802253" y="20865"/>
                    <a:pt x="812325" y="51705"/>
                  </a:cubicBezTo>
                  <a:lnTo>
                    <a:pt x="981754" y="570503"/>
                  </a:lnTo>
                  <a:cubicBezTo>
                    <a:pt x="992726" y="604099"/>
                    <a:pt x="992726" y="640316"/>
                    <a:pt x="981754" y="673912"/>
                  </a:cubicBezTo>
                  <a:lnTo>
                    <a:pt x="812325" y="1192710"/>
                  </a:lnTo>
                  <a:cubicBezTo>
                    <a:pt x="802253" y="1223550"/>
                    <a:pt x="773490" y="1244415"/>
                    <a:pt x="741047" y="1244415"/>
                  </a:cubicBezTo>
                  <a:lnTo>
                    <a:pt x="41430" y="1244415"/>
                  </a:lnTo>
                  <a:cubicBezTo>
                    <a:pt x="28790" y="1244415"/>
                    <a:pt x="16915" y="1238359"/>
                    <a:pt x="9492" y="1228127"/>
                  </a:cubicBezTo>
                  <a:cubicBezTo>
                    <a:pt x="2070" y="1217895"/>
                    <a:pt x="0" y="1204726"/>
                    <a:pt x="3924" y="1192710"/>
                  </a:cubicBezTo>
                  <a:lnTo>
                    <a:pt x="173352" y="673912"/>
                  </a:lnTo>
                  <a:cubicBezTo>
                    <a:pt x="184324" y="640316"/>
                    <a:pt x="184324" y="604099"/>
                    <a:pt x="173352" y="570503"/>
                  </a:cubicBezTo>
                  <a:lnTo>
                    <a:pt x="3924" y="51705"/>
                  </a:lnTo>
                  <a:cubicBezTo>
                    <a:pt x="0" y="39689"/>
                    <a:pt x="2070" y="26520"/>
                    <a:pt x="9492" y="16288"/>
                  </a:cubicBezTo>
                  <a:cubicBezTo>
                    <a:pt x="16915" y="6056"/>
                    <a:pt x="28790" y="0"/>
                    <a:pt x="41430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77800" y="-38100"/>
              <a:ext cx="757602" cy="1282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345950" y="6429197"/>
            <a:ext cx="1045273" cy="952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Pre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processing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of the 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image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881243" y="6030180"/>
            <a:ext cx="1394629" cy="1750925"/>
            <a:chOff x="0" y="0"/>
            <a:chExt cx="1011602" cy="1244415"/>
          </a:xfrm>
        </p:grpSpPr>
        <p:sp>
          <p:nvSpPr>
            <p:cNvPr id="32" name="Freeform 32"/>
            <p:cNvSpPr/>
            <p:nvPr/>
          </p:nvSpPr>
          <p:spPr>
            <a:xfrm>
              <a:off x="12962" y="0"/>
              <a:ext cx="992726" cy="1244415"/>
            </a:xfrm>
            <a:custGeom>
              <a:avLst/>
              <a:gdLst/>
              <a:ahLst/>
              <a:cxnLst/>
              <a:rect l="l" t="t" r="r" b="b"/>
              <a:pathLst>
                <a:path w="992726" h="1244415">
                  <a:moveTo>
                    <a:pt x="41430" y="0"/>
                  </a:moveTo>
                  <a:lnTo>
                    <a:pt x="741047" y="0"/>
                  </a:lnTo>
                  <a:cubicBezTo>
                    <a:pt x="773490" y="0"/>
                    <a:pt x="802253" y="20865"/>
                    <a:pt x="812325" y="51705"/>
                  </a:cubicBezTo>
                  <a:lnTo>
                    <a:pt x="981754" y="570503"/>
                  </a:lnTo>
                  <a:cubicBezTo>
                    <a:pt x="992726" y="604099"/>
                    <a:pt x="992726" y="640316"/>
                    <a:pt x="981754" y="673912"/>
                  </a:cubicBezTo>
                  <a:lnTo>
                    <a:pt x="812325" y="1192710"/>
                  </a:lnTo>
                  <a:cubicBezTo>
                    <a:pt x="802253" y="1223550"/>
                    <a:pt x="773490" y="1244415"/>
                    <a:pt x="741047" y="1244415"/>
                  </a:cubicBezTo>
                  <a:lnTo>
                    <a:pt x="41430" y="1244415"/>
                  </a:lnTo>
                  <a:cubicBezTo>
                    <a:pt x="28790" y="1244415"/>
                    <a:pt x="16915" y="1238359"/>
                    <a:pt x="9492" y="1228127"/>
                  </a:cubicBezTo>
                  <a:cubicBezTo>
                    <a:pt x="2070" y="1217895"/>
                    <a:pt x="0" y="1204726"/>
                    <a:pt x="3924" y="1192710"/>
                  </a:cubicBezTo>
                  <a:lnTo>
                    <a:pt x="173352" y="673912"/>
                  </a:lnTo>
                  <a:cubicBezTo>
                    <a:pt x="184324" y="640316"/>
                    <a:pt x="184324" y="604099"/>
                    <a:pt x="173352" y="570503"/>
                  </a:cubicBezTo>
                  <a:lnTo>
                    <a:pt x="3924" y="51705"/>
                  </a:lnTo>
                  <a:cubicBezTo>
                    <a:pt x="0" y="39689"/>
                    <a:pt x="2070" y="26520"/>
                    <a:pt x="9492" y="16288"/>
                  </a:cubicBezTo>
                  <a:cubicBezTo>
                    <a:pt x="16915" y="6056"/>
                    <a:pt x="28790" y="0"/>
                    <a:pt x="41430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77800" y="-38100"/>
              <a:ext cx="757602" cy="1282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695719" y="6011631"/>
            <a:ext cx="1394629" cy="1750925"/>
            <a:chOff x="0" y="0"/>
            <a:chExt cx="1011602" cy="1244415"/>
          </a:xfrm>
        </p:grpSpPr>
        <p:sp>
          <p:nvSpPr>
            <p:cNvPr id="36" name="Freeform 36"/>
            <p:cNvSpPr/>
            <p:nvPr/>
          </p:nvSpPr>
          <p:spPr>
            <a:xfrm>
              <a:off x="12962" y="0"/>
              <a:ext cx="992726" cy="1244415"/>
            </a:xfrm>
            <a:custGeom>
              <a:avLst/>
              <a:gdLst/>
              <a:ahLst/>
              <a:cxnLst/>
              <a:rect l="l" t="t" r="r" b="b"/>
              <a:pathLst>
                <a:path w="992726" h="1244415">
                  <a:moveTo>
                    <a:pt x="41430" y="0"/>
                  </a:moveTo>
                  <a:lnTo>
                    <a:pt x="741047" y="0"/>
                  </a:lnTo>
                  <a:cubicBezTo>
                    <a:pt x="773490" y="0"/>
                    <a:pt x="802253" y="20865"/>
                    <a:pt x="812325" y="51705"/>
                  </a:cubicBezTo>
                  <a:lnTo>
                    <a:pt x="981754" y="570503"/>
                  </a:lnTo>
                  <a:cubicBezTo>
                    <a:pt x="992726" y="604099"/>
                    <a:pt x="992726" y="640316"/>
                    <a:pt x="981754" y="673912"/>
                  </a:cubicBezTo>
                  <a:lnTo>
                    <a:pt x="812325" y="1192710"/>
                  </a:lnTo>
                  <a:cubicBezTo>
                    <a:pt x="802253" y="1223550"/>
                    <a:pt x="773490" y="1244415"/>
                    <a:pt x="741047" y="1244415"/>
                  </a:cubicBezTo>
                  <a:lnTo>
                    <a:pt x="41430" y="1244415"/>
                  </a:lnTo>
                  <a:cubicBezTo>
                    <a:pt x="28790" y="1244415"/>
                    <a:pt x="16915" y="1238359"/>
                    <a:pt x="9492" y="1228127"/>
                  </a:cubicBezTo>
                  <a:cubicBezTo>
                    <a:pt x="2070" y="1217895"/>
                    <a:pt x="0" y="1204726"/>
                    <a:pt x="3924" y="1192710"/>
                  </a:cubicBezTo>
                  <a:lnTo>
                    <a:pt x="173352" y="673912"/>
                  </a:lnTo>
                  <a:cubicBezTo>
                    <a:pt x="184324" y="640316"/>
                    <a:pt x="184324" y="604099"/>
                    <a:pt x="173352" y="570503"/>
                  </a:cubicBezTo>
                  <a:lnTo>
                    <a:pt x="3924" y="51705"/>
                  </a:lnTo>
                  <a:cubicBezTo>
                    <a:pt x="0" y="39689"/>
                    <a:pt x="2070" y="26520"/>
                    <a:pt x="9492" y="16288"/>
                  </a:cubicBezTo>
                  <a:cubicBezTo>
                    <a:pt x="16915" y="6056"/>
                    <a:pt x="28790" y="0"/>
                    <a:pt x="41430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77800" y="-38100"/>
              <a:ext cx="757602" cy="1282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945059" y="6389368"/>
            <a:ext cx="1016506" cy="93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Pre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processing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of the 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image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1786888" y="6011631"/>
            <a:ext cx="1394629" cy="1750925"/>
            <a:chOff x="0" y="0"/>
            <a:chExt cx="1011602" cy="1244415"/>
          </a:xfrm>
        </p:grpSpPr>
        <p:sp>
          <p:nvSpPr>
            <p:cNvPr id="40" name="Freeform 40"/>
            <p:cNvSpPr/>
            <p:nvPr/>
          </p:nvSpPr>
          <p:spPr>
            <a:xfrm>
              <a:off x="12962" y="0"/>
              <a:ext cx="992726" cy="1244415"/>
            </a:xfrm>
            <a:custGeom>
              <a:avLst/>
              <a:gdLst/>
              <a:ahLst/>
              <a:cxnLst/>
              <a:rect l="l" t="t" r="r" b="b"/>
              <a:pathLst>
                <a:path w="992726" h="1244415">
                  <a:moveTo>
                    <a:pt x="41430" y="0"/>
                  </a:moveTo>
                  <a:lnTo>
                    <a:pt x="741047" y="0"/>
                  </a:lnTo>
                  <a:cubicBezTo>
                    <a:pt x="773490" y="0"/>
                    <a:pt x="802253" y="20865"/>
                    <a:pt x="812325" y="51705"/>
                  </a:cubicBezTo>
                  <a:lnTo>
                    <a:pt x="981754" y="570503"/>
                  </a:lnTo>
                  <a:cubicBezTo>
                    <a:pt x="992726" y="604099"/>
                    <a:pt x="992726" y="640316"/>
                    <a:pt x="981754" y="673912"/>
                  </a:cubicBezTo>
                  <a:lnTo>
                    <a:pt x="812325" y="1192710"/>
                  </a:lnTo>
                  <a:cubicBezTo>
                    <a:pt x="802253" y="1223550"/>
                    <a:pt x="773490" y="1244415"/>
                    <a:pt x="741047" y="1244415"/>
                  </a:cubicBezTo>
                  <a:lnTo>
                    <a:pt x="41430" y="1244415"/>
                  </a:lnTo>
                  <a:cubicBezTo>
                    <a:pt x="28790" y="1244415"/>
                    <a:pt x="16915" y="1238359"/>
                    <a:pt x="9492" y="1228127"/>
                  </a:cubicBezTo>
                  <a:cubicBezTo>
                    <a:pt x="2070" y="1217895"/>
                    <a:pt x="0" y="1204726"/>
                    <a:pt x="3924" y="1192710"/>
                  </a:cubicBezTo>
                  <a:lnTo>
                    <a:pt x="173352" y="673912"/>
                  </a:lnTo>
                  <a:cubicBezTo>
                    <a:pt x="184324" y="640316"/>
                    <a:pt x="184324" y="604099"/>
                    <a:pt x="173352" y="570503"/>
                  </a:cubicBezTo>
                  <a:lnTo>
                    <a:pt x="3924" y="51705"/>
                  </a:lnTo>
                  <a:cubicBezTo>
                    <a:pt x="0" y="39689"/>
                    <a:pt x="2070" y="26520"/>
                    <a:pt x="9492" y="16288"/>
                  </a:cubicBezTo>
                  <a:cubicBezTo>
                    <a:pt x="16915" y="6056"/>
                    <a:pt x="28790" y="0"/>
                    <a:pt x="41430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77800" y="-38100"/>
              <a:ext cx="757602" cy="1282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3072524" y="6380990"/>
            <a:ext cx="1045273" cy="93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Predict 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position 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with 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Kalman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3982143" y="6030180"/>
            <a:ext cx="1394629" cy="1750925"/>
            <a:chOff x="0" y="0"/>
            <a:chExt cx="1011602" cy="1244415"/>
          </a:xfrm>
        </p:grpSpPr>
        <p:sp>
          <p:nvSpPr>
            <p:cNvPr id="44" name="Freeform 44"/>
            <p:cNvSpPr/>
            <p:nvPr/>
          </p:nvSpPr>
          <p:spPr>
            <a:xfrm>
              <a:off x="12962" y="0"/>
              <a:ext cx="992726" cy="1244415"/>
            </a:xfrm>
            <a:custGeom>
              <a:avLst/>
              <a:gdLst/>
              <a:ahLst/>
              <a:cxnLst/>
              <a:rect l="l" t="t" r="r" b="b"/>
              <a:pathLst>
                <a:path w="992726" h="1244415">
                  <a:moveTo>
                    <a:pt x="41430" y="0"/>
                  </a:moveTo>
                  <a:lnTo>
                    <a:pt x="741047" y="0"/>
                  </a:lnTo>
                  <a:cubicBezTo>
                    <a:pt x="773490" y="0"/>
                    <a:pt x="802253" y="20865"/>
                    <a:pt x="812325" y="51705"/>
                  </a:cubicBezTo>
                  <a:lnTo>
                    <a:pt x="981754" y="570503"/>
                  </a:lnTo>
                  <a:cubicBezTo>
                    <a:pt x="992726" y="604099"/>
                    <a:pt x="992726" y="640316"/>
                    <a:pt x="981754" y="673912"/>
                  </a:cubicBezTo>
                  <a:lnTo>
                    <a:pt x="812325" y="1192710"/>
                  </a:lnTo>
                  <a:cubicBezTo>
                    <a:pt x="802253" y="1223550"/>
                    <a:pt x="773490" y="1244415"/>
                    <a:pt x="741047" y="1244415"/>
                  </a:cubicBezTo>
                  <a:lnTo>
                    <a:pt x="41430" y="1244415"/>
                  </a:lnTo>
                  <a:cubicBezTo>
                    <a:pt x="28790" y="1244415"/>
                    <a:pt x="16915" y="1238359"/>
                    <a:pt x="9492" y="1228127"/>
                  </a:cubicBezTo>
                  <a:cubicBezTo>
                    <a:pt x="2070" y="1217895"/>
                    <a:pt x="0" y="1204726"/>
                    <a:pt x="3924" y="1192710"/>
                  </a:cubicBezTo>
                  <a:lnTo>
                    <a:pt x="173352" y="673912"/>
                  </a:lnTo>
                  <a:cubicBezTo>
                    <a:pt x="184324" y="640316"/>
                    <a:pt x="184324" y="604099"/>
                    <a:pt x="173352" y="570503"/>
                  </a:cubicBezTo>
                  <a:lnTo>
                    <a:pt x="3924" y="51705"/>
                  </a:lnTo>
                  <a:cubicBezTo>
                    <a:pt x="0" y="39689"/>
                    <a:pt x="2070" y="26520"/>
                    <a:pt x="9492" y="16288"/>
                  </a:cubicBezTo>
                  <a:cubicBezTo>
                    <a:pt x="16915" y="6056"/>
                    <a:pt x="28790" y="0"/>
                    <a:pt x="41430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177800" y="-38100"/>
              <a:ext cx="757602" cy="1282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4132702" y="6506277"/>
            <a:ext cx="1093511" cy="46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Update 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colors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5445220" y="6020905"/>
            <a:ext cx="1394629" cy="1750925"/>
            <a:chOff x="0" y="0"/>
            <a:chExt cx="1011602" cy="1244415"/>
          </a:xfrm>
        </p:grpSpPr>
        <p:sp>
          <p:nvSpPr>
            <p:cNvPr id="48" name="Freeform 48"/>
            <p:cNvSpPr/>
            <p:nvPr/>
          </p:nvSpPr>
          <p:spPr>
            <a:xfrm>
              <a:off x="12962" y="0"/>
              <a:ext cx="992726" cy="1244415"/>
            </a:xfrm>
            <a:custGeom>
              <a:avLst/>
              <a:gdLst/>
              <a:ahLst/>
              <a:cxnLst/>
              <a:rect l="l" t="t" r="r" b="b"/>
              <a:pathLst>
                <a:path w="992726" h="1244415">
                  <a:moveTo>
                    <a:pt x="41430" y="0"/>
                  </a:moveTo>
                  <a:lnTo>
                    <a:pt x="741047" y="0"/>
                  </a:lnTo>
                  <a:cubicBezTo>
                    <a:pt x="773490" y="0"/>
                    <a:pt x="802253" y="20865"/>
                    <a:pt x="812325" y="51705"/>
                  </a:cubicBezTo>
                  <a:lnTo>
                    <a:pt x="981754" y="570503"/>
                  </a:lnTo>
                  <a:cubicBezTo>
                    <a:pt x="992726" y="604099"/>
                    <a:pt x="992726" y="640316"/>
                    <a:pt x="981754" y="673912"/>
                  </a:cubicBezTo>
                  <a:lnTo>
                    <a:pt x="812325" y="1192710"/>
                  </a:lnTo>
                  <a:cubicBezTo>
                    <a:pt x="802253" y="1223550"/>
                    <a:pt x="773490" y="1244415"/>
                    <a:pt x="741047" y="1244415"/>
                  </a:cubicBezTo>
                  <a:lnTo>
                    <a:pt x="41430" y="1244415"/>
                  </a:lnTo>
                  <a:cubicBezTo>
                    <a:pt x="28790" y="1244415"/>
                    <a:pt x="16915" y="1238359"/>
                    <a:pt x="9492" y="1228127"/>
                  </a:cubicBezTo>
                  <a:cubicBezTo>
                    <a:pt x="2070" y="1217895"/>
                    <a:pt x="0" y="1204726"/>
                    <a:pt x="3924" y="1192710"/>
                  </a:cubicBezTo>
                  <a:lnTo>
                    <a:pt x="173352" y="673912"/>
                  </a:lnTo>
                  <a:cubicBezTo>
                    <a:pt x="184324" y="640316"/>
                    <a:pt x="184324" y="604099"/>
                    <a:pt x="173352" y="570503"/>
                  </a:cubicBezTo>
                  <a:lnTo>
                    <a:pt x="3924" y="51705"/>
                  </a:lnTo>
                  <a:cubicBezTo>
                    <a:pt x="0" y="39689"/>
                    <a:pt x="2070" y="26520"/>
                    <a:pt x="9492" y="16288"/>
                  </a:cubicBezTo>
                  <a:cubicBezTo>
                    <a:pt x="16915" y="6056"/>
                    <a:pt x="28790" y="0"/>
                    <a:pt x="41430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177800" y="-38100"/>
              <a:ext cx="757602" cy="1282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5345895" y="6506277"/>
            <a:ext cx="1642572" cy="70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Clean 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False 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Positive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6549090" y="6020905"/>
            <a:ext cx="1394629" cy="1750925"/>
            <a:chOff x="0" y="0"/>
            <a:chExt cx="1011602" cy="1244415"/>
          </a:xfrm>
        </p:grpSpPr>
        <p:sp>
          <p:nvSpPr>
            <p:cNvPr id="52" name="Freeform 52"/>
            <p:cNvSpPr/>
            <p:nvPr/>
          </p:nvSpPr>
          <p:spPr>
            <a:xfrm>
              <a:off x="12962" y="0"/>
              <a:ext cx="992726" cy="1244415"/>
            </a:xfrm>
            <a:custGeom>
              <a:avLst/>
              <a:gdLst/>
              <a:ahLst/>
              <a:cxnLst/>
              <a:rect l="l" t="t" r="r" b="b"/>
              <a:pathLst>
                <a:path w="992726" h="1244415">
                  <a:moveTo>
                    <a:pt x="41430" y="0"/>
                  </a:moveTo>
                  <a:lnTo>
                    <a:pt x="741047" y="0"/>
                  </a:lnTo>
                  <a:cubicBezTo>
                    <a:pt x="773490" y="0"/>
                    <a:pt x="802253" y="20865"/>
                    <a:pt x="812325" y="51705"/>
                  </a:cubicBezTo>
                  <a:lnTo>
                    <a:pt x="981754" y="570503"/>
                  </a:lnTo>
                  <a:cubicBezTo>
                    <a:pt x="992726" y="604099"/>
                    <a:pt x="992726" y="640316"/>
                    <a:pt x="981754" y="673912"/>
                  </a:cubicBezTo>
                  <a:lnTo>
                    <a:pt x="812325" y="1192710"/>
                  </a:lnTo>
                  <a:cubicBezTo>
                    <a:pt x="802253" y="1223550"/>
                    <a:pt x="773490" y="1244415"/>
                    <a:pt x="741047" y="1244415"/>
                  </a:cubicBezTo>
                  <a:lnTo>
                    <a:pt x="41430" y="1244415"/>
                  </a:lnTo>
                  <a:cubicBezTo>
                    <a:pt x="28790" y="1244415"/>
                    <a:pt x="16915" y="1238359"/>
                    <a:pt x="9492" y="1228127"/>
                  </a:cubicBezTo>
                  <a:cubicBezTo>
                    <a:pt x="2070" y="1217895"/>
                    <a:pt x="0" y="1204726"/>
                    <a:pt x="3924" y="1192710"/>
                  </a:cubicBezTo>
                  <a:lnTo>
                    <a:pt x="173352" y="673912"/>
                  </a:lnTo>
                  <a:cubicBezTo>
                    <a:pt x="184324" y="640316"/>
                    <a:pt x="184324" y="604099"/>
                    <a:pt x="173352" y="570503"/>
                  </a:cubicBezTo>
                  <a:lnTo>
                    <a:pt x="3924" y="51705"/>
                  </a:lnTo>
                  <a:cubicBezTo>
                    <a:pt x="0" y="39689"/>
                    <a:pt x="2070" y="26520"/>
                    <a:pt x="9492" y="16288"/>
                  </a:cubicBezTo>
                  <a:cubicBezTo>
                    <a:pt x="16915" y="6056"/>
                    <a:pt x="28790" y="0"/>
                    <a:pt x="41430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177800" y="-38100"/>
              <a:ext cx="757602" cy="1282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6425118" y="6631671"/>
            <a:ext cx="1642572" cy="47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Draw 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boxes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259740" y="6650614"/>
            <a:ext cx="895948" cy="47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329">
                <a:solidFill>
                  <a:srgbClr val="000000"/>
                </a:solidFill>
                <a:latin typeface="Public Sans Bold"/>
              </a:rPr>
              <a:t>Extract</a:t>
            </a:r>
          </a:p>
          <a:p>
            <a:pPr algn="ctr">
              <a:lnSpc>
                <a:spcPts val="1861"/>
              </a:lnSpc>
            </a:pPr>
            <a:r>
              <a:rPr lang="en-US" sz="1329">
                <a:solidFill>
                  <a:srgbClr val="000000"/>
                </a:solidFill>
                <a:latin typeface="Public Sans Bold"/>
              </a:rPr>
              <a:t>court</a:t>
            </a:r>
          </a:p>
        </p:txBody>
      </p:sp>
      <p:sp>
        <p:nvSpPr>
          <p:cNvPr id="56" name="TextBox 30">
            <a:extLst>
              <a:ext uri="{FF2B5EF4-FFF2-40B4-BE49-F238E27FC236}">
                <a16:creationId xmlns:a16="http://schemas.microsoft.com/office/drawing/2014/main" id="{E938C55B-2D70-BA97-D050-AF96C5845BFC}"/>
              </a:ext>
            </a:extLst>
          </p:cNvPr>
          <p:cNvSpPr txBox="1"/>
          <p:nvPr/>
        </p:nvSpPr>
        <p:spPr>
          <a:xfrm>
            <a:off x="9459041" y="6514762"/>
            <a:ext cx="1045273" cy="70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Detection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with 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HOG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06516" y="6389367"/>
            <a:ext cx="965089" cy="93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Track 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position</a:t>
            </a:r>
          </a:p>
          <a:p>
            <a:pPr algn="ctr">
              <a:lnSpc>
                <a:spcPts val="1861"/>
              </a:lnSpc>
            </a:pPr>
            <a:r>
              <a:rPr lang="en-US" sz="1329" dirty="0">
                <a:solidFill>
                  <a:srgbClr val="000000"/>
                </a:solidFill>
                <a:latin typeface="Public Sans Bold"/>
              </a:rPr>
              <a:t> with </a:t>
            </a:r>
          </a:p>
          <a:p>
            <a:pPr algn="ctr">
              <a:lnSpc>
                <a:spcPts val="1861"/>
              </a:lnSpc>
            </a:pPr>
            <a:r>
              <a:rPr lang="en-US" sz="1329" dirty="0" err="1">
                <a:solidFill>
                  <a:srgbClr val="000000"/>
                </a:solidFill>
                <a:latin typeface="Public Sans Bold"/>
              </a:rPr>
              <a:t>CAMShift</a:t>
            </a:r>
            <a:endParaRPr lang="en-US" sz="1329" dirty="0">
              <a:solidFill>
                <a:srgbClr val="000000"/>
              </a:solidFill>
              <a:latin typeface="Public Sans Bold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30" grpId="0"/>
      <p:bldP spid="38" grpId="0"/>
      <p:bldP spid="42" grpId="0"/>
      <p:bldP spid="46" grpId="0"/>
      <p:bldP spid="50" grpId="0"/>
      <p:bldP spid="54" grpId="0"/>
      <p:bldP spid="55" grpId="0"/>
      <p:bldP spid="56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"/>
            <a:ext cx="6658959" cy="10287001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AutoShape 3"/>
          <p:cNvSpPr/>
          <p:nvPr/>
        </p:nvSpPr>
        <p:spPr>
          <a:xfrm>
            <a:off x="1028719" y="4297013"/>
            <a:ext cx="4661919" cy="9525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235238" y="5344763"/>
            <a:ext cx="2441051" cy="3257502"/>
            <a:chOff x="0" y="0"/>
            <a:chExt cx="1335378" cy="1782018"/>
          </a:xfrm>
        </p:grpSpPr>
        <p:sp>
          <p:nvSpPr>
            <p:cNvPr id="5" name="Freeform 5"/>
            <p:cNvSpPr/>
            <p:nvPr/>
          </p:nvSpPr>
          <p:spPr>
            <a:xfrm>
              <a:off x="5340" y="0"/>
              <a:ext cx="1327627" cy="1782018"/>
            </a:xfrm>
            <a:custGeom>
              <a:avLst/>
              <a:gdLst/>
              <a:ahLst/>
              <a:cxnLst/>
              <a:rect l="l" t="t" r="r" b="b"/>
              <a:pathLst>
                <a:path w="1327627" h="1782018">
                  <a:moveTo>
                    <a:pt x="26376" y="0"/>
                  </a:moveTo>
                  <a:lnTo>
                    <a:pt x="1095122" y="0"/>
                  </a:lnTo>
                  <a:cubicBezTo>
                    <a:pt x="1113676" y="0"/>
                    <a:pt x="1129764" y="12832"/>
                    <a:pt x="1133889" y="30922"/>
                  </a:cubicBezTo>
                  <a:lnTo>
                    <a:pt x="1322986" y="860087"/>
                  </a:lnTo>
                  <a:cubicBezTo>
                    <a:pt x="1327627" y="880440"/>
                    <a:pt x="1327627" y="901577"/>
                    <a:pt x="1322986" y="921930"/>
                  </a:cubicBezTo>
                  <a:lnTo>
                    <a:pt x="1133889" y="1751096"/>
                  </a:lnTo>
                  <a:cubicBezTo>
                    <a:pt x="1129764" y="1769186"/>
                    <a:pt x="1113676" y="1782018"/>
                    <a:pt x="1095122" y="1782018"/>
                  </a:cubicBezTo>
                  <a:lnTo>
                    <a:pt x="26376" y="1782018"/>
                  </a:lnTo>
                  <a:cubicBezTo>
                    <a:pt x="18678" y="1782018"/>
                    <a:pt x="11399" y="1778513"/>
                    <a:pt x="6599" y="1772495"/>
                  </a:cubicBezTo>
                  <a:cubicBezTo>
                    <a:pt x="1799" y="1766477"/>
                    <a:pt x="0" y="1758601"/>
                    <a:pt x="1712" y="1751096"/>
                  </a:cubicBezTo>
                  <a:lnTo>
                    <a:pt x="190808" y="921930"/>
                  </a:lnTo>
                  <a:cubicBezTo>
                    <a:pt x="195450" y="901577"/>
                    <a:pt x="195450" y="880440"/>
                    <a:pt x="190808" y="860087"/>
                  </a:cubicBezTo>
                  <a:lnTo>
                    <a:pt x="1712" y="30922"/>
                  </a:lnTo>
                  <a:cubicBezTo>
                    <a:pt x="0" y="23417"/>
                    <a:pt x="1799" y="15541"/>
                    <a:pt x="6599" y="9523"/>
                  </a:cubicBezTo>
                  <a:cubicBezTo>
                    <a:pt x="11399" y="3505"/>
                    <a:pt x="18678" y="0"/>
                    <a:pt x="26376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77800" y="-38100"/>
              <a:ext cx="1081378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517905" y="5344763"/>
            <a:ext cx="1758259" cy="3257502"/>
            <a:chOff x="0" y="0"/>
            <a:chExt cx="961856" cy="1782018"/>
          </a:xfrm>
        </p:grpSpPr>
        <p:sp>
          <p:nvSpPr>
            <p:cNvPr id="8" name="Freeform 8"/>
            <p:cNvSpPr/>
            <p:nvPr/>
          </p:nvSpPr>
          <p:spPr>
            <a:xfrm>
              <a:off x="7414" y="0"/>
              <a:ext cx="951096" cy="1782018"/>
            </a:xfrm>
            <a:custGeom>
              <a:avLst/>
              <a:gdLst/>
              <a:ahLst/>
              <a:cxnLst/>
              <a:rect l="l" t="t" r="r" b="b"/>
              <a:pathLst>
                <a:path w="951096" h="1782018">
                  <a:moveTo>
                    <a:pt x="36618" y="0"/>
                  </a:moveTo>
                  <a:lnTo>
                    <a:pt x="707210" y="0"/>
                  </a:lnTo>
                  <a:cubicBezTo>
                    <a:pt x="732970" y="0"/>
                    <a:pt x="755305" y="17815"/>
                    <a:pt x="761033" y="42930"/>
                  </a:cubicBezTo>
                  <a:lnTo>
                    <a:pt x="944652" y="848079"/>
                  </a:lnTo>
                  <a:cubicBezTo>
                    <a:pt x="951096" y="876336"/>
                    <a:pt x="951096" y="905681"/>
                    <a:pt x="944652" y="933938"/>
                  </a:cubicBezTo>
                  <a:lnTo>
                    <a:pt x="761033" y="1739088"/>
                  </a:lnTo>
                  <a:cubicBezTo>
                    <a:pt x="755305" y="1764203"/>
                    <a:pt x="732970" y="1782018"/>
                    <a:pt x="707210" y="1782018"/>
                  </a:cubicBezTo>
                  <a:lnTo>
                    <a:pt x="36618" y="1782018"/>
                  </a:lnTo>
                  <a:cubicBezTo>
                    <a:pt x="25931" y="1782018"/>
                    <a:pt x="15825" y="1777152"/>
                    <a:pt x="9161" y="1768797"/>
                  </a:cubicBezTo>
                  <a:cubicBezTo>
                    <a:pt x="2497" y="1760442"/>
                    <a:pt x="0" y="1749508"/>
                    <a:pt x="2376" y="1739088"/>
                  </a:cubicBezTo>
                  <a:lnTo>
                    <a:pt x="185996" y="933938"/>
                  </a:lnTo>
                  <a:cubicBezTo>
                    <a:pt x="192440" y="905681"/>
                    <a:pt x="192440" y="876336"/>
                    <a:pt x="185996" y="848079"/>
                  </a:cubicBezTo>
                  <a:lnTo>
                    <a:pt x="2376" y="42930"/>
                  </a:lnTo>
                  <a:cubicBezTo>
                    <a:pt x="0" y="32510"/>
                    <a:pt x="2497" y="21576"/>
                    <a:pt x="9161" y="13221"/>
                  </a:cubicBezTo>
                  <a:cubicBezTo>
                    <a:pt x="15825" y="4866"/>
                    <a:pt x="25931" y="0"/>
                    <a:pt x="36618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77800" y="-38100"/>
              <a:ext cx="707856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2032" y="5344763"/>
            <a:ext cx="1935901" cy="3257502"/>
            <a:chOff x="0" y="0"/>
            <a:chExt cx="1059035" cy="1782018"/>
          </a:xfrm>
        </p:grpSpPr>
        <p:sp>
          <p:nvSpPr>
            <p:cNvPr id="11" name="Freeform 11"/>
            <p:cNvSpPr/>
            <p:nvPr/>
          </p:nvSpPr>
          <p:spPr>
            <a:xfrm>
              <a:off x="6734" y="0"/>
              <a:ext cx="1049262" cy="1782018"/>
            </a:xfrm>
            <a:custGeom>
              <a:avLst/>
              <a:gdLst/>
              <a:ahLst/>
              <a:cxnLst/>
              <a:rect l="l" t="t" r="r" b="b"/>
              <a:pathLst>
                <a:path w="1049262" h="1782018">
                  <a:moveTo>
                    <a:pt x="33257" y="0"/>
                  </a:moveTo>
                  <a:lnTo>
                    <a:pt x="809110" y="0"/>
                  </a:lnTo>
                  <a:cubicBezTo>
                    <a:pt x="832505" y="0"/>
                    <a:pt x="852791" y="16180"/>
                    <a:pt x="857993" y="38990"/>
                  </a:cubicBezTo>
                  <a:lnTo>
                    <a:pt x="1043409" y="852019"/>
                  </a:lnTo>
                  <a:cubicBezTo>
                    <a:pt x="1049262" y="877683"/>
                    <a:pt x="1049262" y="904335"/>
                    <a:pt x="1043409" y="929999"/>
                  </a:cubicBezTo>
                  <a:lnTo>
                    <a:pt x="857993" y="1743028"/>
                  </a:lnTo>
                  <a:cubicBezTo>
                    <a:pt x="852791" y="1765838"/>
                    <a:pt x="832505" y="1782018"/>
                    <a:pt x="809110" y="1782018"/>
                  </a:cubicBezTo>
                  <a:lnTo>
                    <a:pt x="33257" y="1782018"/>
                  </a:lnTo>
                  <a:cubicBezTo>
                    <a:pt x="23551" y="1782018"/>
                    <a:pt x="14373" y="1777598"/>
                    <a:pt x="8320" y="1770010"/>
                  </a:cubicBezTo>
                  <a:cubicBezTo>
                    <a:pt x="2268" y="1762422"/>
                    <a:pt x="0" y="1752491"/>
                    <a:pt x="2158" y="1743028"/>
                  </a:cubicBezTo>
                  <a:lnTo>
                    <a:pt x="187574" y="929999"/>
                  </a:lnTo>
                  <a:cubicBezTo>
                    <a:pt x="193427" y="904335"/>
                    <a:pt x="193427" y="877683"/>
                    <a:pt x="187574" y="852019"/>
                  </a:cubicBezTo>
                  <a:lnTo>
                    <a:pt x="2158" y="38990"/>
                  </a:lnTo>
                  <a:cubicBezTo>
                    <a:pt x="0" y="29527"/>
                    <a:pt x="2268" y="19596"/>
                    <a:pt x="8320" y="12008"/>
                  </a:cubicBezTo>
                  <a:cubicBezTo>
                    <a:pt x="14373" y="4419"/>
                    <a:pt x="23551" y="0"/>
                    <a:pt x="33257" y="0"/>
                  </a:cubicBezTo>
                  <a:close/>
                </a:path>
              </a:pathLst>
            </a:custGeom>
            <a:solidFill>
              <a:srgbClr val="FFBCAB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77800" y="-38100"/>
              <a:ext cx="805035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710841" y="1576922"/>
            <a:ext cx="9720000" cy="5472000"/>
          </a:xfrm>
          <a:custGeom>
            <a:avLst/>
            <a:gdLst/>
            <a:ahLst/>
            <a:cxnLst/>
            <a:rect l="l" t="t" r="r" b="b"/>
            <a:pathLst>
              <a:path w="9492256" h="5339394">
                <a:moveTo>
                  <a:pt x="0" y="0"/>
                </a:moveTo>
                <a:lnTo>
                  <a:pt x="9492256" y="0"/>
                </a:lnTo>
                <a:lnTo>
                  <a:pt x="9492256" y="5339394"/>
                </a:lnTo>
                <a:lnTo>
                  <a:pt x="0" y="533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712328" y="1576920"/>
            <a:ext cx="9720000" cy="5472000"/>
          </a:xfrm>
          <a:custGeom>
            <a:avLst/>
            <a:gdLst/>
            <a:ahLst/>
            <a:cxnLst/>
            <a:rect l="l" t="t" r="r" b="b"/>
            <a:pathLst>
              <a:path w="9662139" h="5434953">
                <a:moveTo>
                  <a:pt x="0" y="0"/>
                </a:moveTo>
                <a:lnTo>
                  <a:pt x="9662139" y="0"/>
                </a:lnTo>
                <a:lnTo>
                  <a:pt x="9662139" y="5434953"/>
                </a:lnTo>
                <a:lnTo>
                  <a:pt x="0" y="543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712327" y="1576919"/>
            <a:ext cx="9720000" cy="5472000"/>
          </a:xfrm>
          <a:custGeom>
            <a:avLst/>
            <a:gdLst/>
            <a:ahLst/>
            <a:cxnLst/>
            <a:rect l="l" t="t" r="r" b="b"/>
            <a:pathLst>
              <a:path w="9662139" h="5434953">
                <a:moveTo>
                  <a:pt x="0" y="0"/>
                </a:moveTo>
                <a:lnTo>
                  <a:pt x="9662139" y="0"/>
                </a:lnTo>
                <a:lnTo>
                  <a:pt x="9662139" y="5434953"/>
                </a:lnTo>
                <a:lnTo>
                  <a:pt x="0" y="5434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710841" y="1571684"/>
            <a:ext cx="9720000" cy="5472000"/>
          </a:xfrm>
          <a:custGeom>
            <a:avLst/>
            <a:gdLst/>
            <a:ahLst/>
            <a:cxnLst/>
            <a:rect l="l" t="t" r="r" b="b"/>
            <a:pathLst>
              <a:path w="9662139" h="5434953">
                <a:moveTo>
                  <a:pt x="0" y="0"/>
                </a:moveTo>
                <a:lnTo>
                  <a:pt x="9662139" y="0"/>
                </a:lnTo>
                <a:lnTo>
                  <a:pt x="9662139" y="5434953"/>
                </a:lnTo>
                <a:lnTo>
                  <a:pt x="0" y="5434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710840" y="1579535"/>
            <a:ext cx="9720000" cy="5472000"/>
          </a:xfrm>
          <a:custGeom>
            <a:avLst/>
            <a:gdLst/>
            <a:ahLst/>
            <a:cxnLst/>
            <a:rect l="l" t="t" r="r" b="b"/>
            <a:pathLst>
              <a:path w="9662139" h="5434953">
                <a:moveTo>
                  <a:pt x="0" y="0"/>
                </a:moveTo>
                <a:lnTo>
                  <a:pt x="9662139" y="0"/>
                </a:lnTo>
                <a:lnTo>
                  <a:pt x="9662139" y="5434953"/>
                </a:lnTo>
                <a:lnTo>
                  <a:pt x="0" y="54349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51881" y="1038225"/>
            <a:ext cx="7962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Public Sans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1881" y="1726019"/>
            <a:ext cx="47840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Extract Court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72103" y="6228827"/>
            <a:ext cx="1943637" cy="143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Tracking </a:t>
            </a:r>
          </a:p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players </a:t>
            </a:r>
          </a:p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( CAMShift &amp; </a:t>
            </a:r>
          </a:p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Kalman 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45803" y="6624067"/>
            <a:ext cx="1430361" cy="66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Bounding </a:t>
            </a:r>
          </a:p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Boxes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7162" y="6456272"/>
            <a:ext cx="1680771" cy="9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detection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HOG 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39401" y="7830740"/>
            <a:ext cx="47840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Original frame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39401" y="7814036"/>
            <a:ext cx="47840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Green mask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39401" y="7808802"/>
            <a:ext cx="47840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Erosion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39400" y="7808801"/>
            <a:ext cx="47840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Dilatation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39400" y="7808801"/>
            <a:ext cx="47840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Extract court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7" grpId="0"/>
      <p:bldP spid="27" grpId="1"/>
      <p:bldP spid="28" grpId="0"/>
      <p:bldP spid="28" grpId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EF70C-FE71-8AAD-4D80-D8707A21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CAAF102-BD57-E2F6-F7D5-7DB1E2240729}"/>
              </a:ext>
            </a:extLst>
          </p:cNvPr>
          <p:cNvSpPr/>
          <p:nvPr/>
        </p:nvSpPr>
        <p:spPr>
          <a:xfrm>
            <a:off x="0" y="-1"/>
            <a:ext cx="6658959" cy="10287001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46B1599-3BE4-5421-F7DF-2DB26E645EF1}"/>
              </a:ext>
            </a:extLst>
          </p:cNvPr>
          <p:cNvSpPr/>
          <p:nvPr/>
        </p:nvSpPr>
        <p:spPr>
          <a:xfrm>
            <a:off x="1028719" y="4297013"/>
            <a:ext cx="4661919" cy="9525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A5B6D6F-D7BC-29F7-2D15-5BFC64688611}"/>
              </a:ext>
            </a:extLst>
          </p:cNvPr>
          <p:cNvGrpSpPr/>
          <p:nvPr/>
        </p:nvGrpSpPr>
        <p:grpSpPr>
          <a:xfrm>
            <a:off x="2235238" y="5344763"/>
            <a:ext cx="2441051" cy="3257502"/>
            <a:chOff x="0" y="0"/>
            <a:chExt cx="1335378" cy="178201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9678E2-47A4-B79D-8C3E-A4E26A4C014D}"/>
                </a:ext>
              </a:extLst>
            </p:cNvPr>
            <p:cNvSpPr/>
            <p:nvPr/>
          </p:nvSpPr>
          <p:spPr>
            <a:xfrm>
              <a:off x="5340" y="0"/>
              <a:ext cx="1327627" cy="1782018"/>
            </a:xfrm>
            <a:custGeom>
              <a:avLst/>
              <a:gdLst/>
              <a:ahLst/>
              <a:cxnLst/>
              <a:rect l="l" t="t" r="r" b="b"/>
              <a:pathLst>
                <a:path w="1327627" h="1782018">
                  <a:moveTo>
                    <a:pt x="26376" y="0"/>
                  </a:moveTo>
                  <a:lnTo>
                    <a:pt x="1095122" y="0"/>
                  </a:lnTo>
                  <a:cubicBezTo>
                    <a:pt x="1113676" y="0"/>
                    <a:pt x="1129764" y="12832"/>
                    <a:pt x="1133889" y="30922"/>
                  </a:cubicBezTo>
                  <a:lnTo>
                    <a:pt x="1322986" y="860087"/>
                  </a:lnTo>
                  <a:cubicBezTo>
                    <a:pt x="1327627" y="880440"/>
                    <a:pt x="1327627" y="901577"/>
                    <a:pt x="1322986" y="921930"/>
                  </a:cubicBezTo>
                  <a:lnTo>
                    <a:pt x="1133889" y="1751096"/>
                  </a:lnTo>
                  <a:cubicBezTo>
                    <a:pt x="1129764" y="1769186"/>
                    <a:pt x="1113676" y="1782018"/>
                    <a:pt x="1095122" y="1782018"/>
                  </a:cubicBezTo>
                  <a:lnTo>
                    <a:pt x="26376" y="1782018"/>
                  </a:lnTo>
                  <a:cubicBezTo>
                    <a:pt x="18678" y="1782018"/>
                    <a:pt x="11399" y="1778513"/>
                    <a:pt x="6599" y="1772495"/>
                  </a:cubicBezTo>
                  <a:cubicBezTo>
                    <a:pt x="1799" y="1766477"/>
                    <a:pt x="0" y="1758601"/>
                    <a:pt x="1712" y="1751096"/>
                  </a:cubicBezTo>
                  <a:lnTo>
                    <a:pt x="190808" y="921930"/>
                  </a:lnTo>
                  <a:cubicBezTo>
                    <a:pt x="195450" y="901577"/>
                    <a:pt x="195450" y="880440"/>
                    <a:pt x="190808" y="860087"/>
                  </a:cubicBezTo>
                  <a:lnTo>
                    <a:pt x="1712" y="30922"/>
                  </a:lnTo>
                  <a:cubicBezTo>
                    <a:pt x="0" y="23417"/>
                    <a:pt x="1799" y="15541"/>
                    <a:pt x="6599" y="9523"/>
                  </a:cubicBezTo>
                  <a:cubicBezTo>
                    <a:pt x="11399" y="3505"/>
                    <a:pt x="18678" y="0"/>
                    <a:pt x="26376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3BAF4D8-2B60-A99B-0BD2-DE0AC87E1B7D}"/>
                </a:ext>
              </a:extLst>
            </p:cNvPr>
            <p:cNvSpPr txBox="1"/>
            <p:nvPr/>
          </p:nvSpPr>
          <p:spPr>
            <a:xfrm>
              <a:off x="177800" y="-38100"/>
              <a:ext cx="1081378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13AC173-862A-9140-905B-EE038A010FCD}"/>
              </a:ext>
            </a:extLst>
          </p:cNvPr>
          <p:cNvGrpSpPr/>
          <p:nvPr/>
        </p:nvGrpSpPr>
        <p:grpSpPr>
          <a:xfrm>
            <a:off x="4517905" y="5344763"/>
            <a:ext cx="1758259" cy="3257502"/>
            <a:chOff x="0" y="0"/>
            <a:chExt cx="961856" cy="178201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125969A-28FD-68BE-E8A2-5CF78BEEAA81}"/>
                </a:ext>
              </a:extLst>
            </p:cNvPr>
            <p:cNvSpPr/>
            <p:nvPr/>
          </p:nvSpPr>
          <p:spPr>
            <a:xfrm>
              <a:off x="7414" y="0"/>
              <a:ext cx="951096" cy="1782018"/>
            </a:xfrm>
            <a:custGeom>
              <a:avLst/>
              <a:gdLst/>
              <a:ahLst/>
              <a:cxnLst/>
              <a:rect l="l" t="t" r="r" b="b"/>
              <a:pathLst>
                <a:path w="951096" h="1782018">
                  <a:moveTo>
                    <a:pt x="36618" y="0"/>
                  </a:moveTo>
                  <a:lnTo>
                    <a:pt x="707210" y="0"/>
                  </a:lnTo>
                  <a:cubicBezTo>
                    <a:pt x="732970" y="0"/>
                    <a:pt x="755305" y="17815"/>
                    <a:pt x="761033" y="42930"/>
                  </a:cubicBezTo>
                  <a:lnTo>
                    <a:pt x="944652" y="848079"/>
                  </a:lnTo>
                  <a:cubicBezTo>
                    <a:pt x="951096" y="876336"/>
                    <a:pt x="951096" y="905681"/>
                    <a:pt x="944652" y="933938"/>
                  </a:cubicBezTo>
                  <a:lnTo>
                    <a:pt x="761033" y="1739088"/>
                  </a:lnTo>
                  <a:cubicBezTo>
                    <a:pt x="755305" y="1764203"/>
                    <a:pt x="732970" y="1782018"/>
                    <a:pt x="707210" y="1782018"/>
                  </a:cubicBezTo>
                  <a:lnTo>
                    <a:pt x="36618" y="1782018"/>
                  </a:lnTo>
                  <a:cubicBezTo>
                    <a:pt x="25931" y="1782018"/>
                    <a:pt x="15825" y="1777152"/>
                    <a:pt x="9161" y="1768797"/>
                  </a:cubicBezTo>
                  <a:cubicBezTo>
                    <a:pt x="2497" y="1760442"/>
                    <a:pt x="0" y="1749508"/>
                    <a:pt x="2376" y="1739088"/>
                  </a:cubicBezTo>
                  <a:lnTo>
                    <a:pt x="185996" y="933938"/>
                  </a:lnTo>
                  <a:cubicBezTo>
                    <a:pt x="192440" y="905681"/>
                    <a:pt x="192440" y="876336"/>
                    <a:pt x="185996" y="848079"/>
                  </a:cubicBezTo>
                  <a:lnTo>
                    <a:pt x="2376" y="42930"/>
                  </a:lnTo>
                  <a:cubicBezTo>
                    <a:pt x="0" y="32510"/>
                    <a:pt x="2497" y="21576"/>
                    <a:pt x="9161" y="13221"/>
                  </a:cubicBezTo>
                  <a:cubicBezTo>
                    <a:pt x="15825" y="4866"/>
                    <a:pt x="25931" y="0"/>
                    <a:pt x="36618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327B07E-0A02-7A6D-D4F5-E22AF32F414A}"/>
                </a:ext>
              </a:extLst>
            </p:cNvPr>
            <p:cNvSpPr txBox="1"/>
            <p:nvPr/>
          </p:nvSpPr>
          <p:spPr>
            <a:xfrm>
              <a:off x="177800" y="-38100"/>
              <a:ext cx="707856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8C11FDB-8DE6-B1BC-657C-BAD91BDA4BA0}"/>
              </a:ext>
            </a:extLst>
          </p:cNvPr>
          <p:cNvGrpSpPr/>
          <p:nvPr/>
        </p:nvGrpSpPr>
        <p:grpSpPr>
          <a:xfrm>
            <a:off x="482032" y="5344763"/>
            <a:ext cx="1935901" cy="3257502"/>
            <a:chOff x="0" y="0"/>
            <a:chExt cx="1059035" cy="178201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A228408-2495-99A4-53F8-D5974F21AD30}"/>
                </a:ext>
              </a:extLst>
            </p:cNvPr>
            <p:cNvSpPr/>
            <p:nvPr/>
          </p:nvSpPr>
          <p:spPr>
            <a:xfrm>
              <a:off x="6734" y="0"/>
              <a:ext cx="1049262" cy="1782018"/>
            </a:xfrm>
            <a:custGeom>
              <a:avLst/>
              <a:gdLst/>
              <a:ahLst/>
              <a:cxnLst/>
              <a:rect l="l" t="t" r="r" b="b"/>
              <a:pathLst>
                <a:path w="1049262" h="1782018">
                  <a:moveTo>
                    <a:pt x="33257" y="0"/>
                  </a:moveTo>
                  <a:lnTo>
                    <a:pt x="809110" y="0"/>
                  </a:lnTo>
                  <a:cubicBezTo>
                    <a:pt x="832505" y="0"/>
                    <a:pt x="852791" y="16180"/>
                    <a:pt x="857993" y="38990"/>
                  </a:cubicBezTo>
                  <a:lnTo>
                    <a:pt x="1043409" y="852019"/>
                  </a:lnTo>
                  <a:cubicBezTo>
                    <a:pt x="1049262" y="877683"/>
                    <a:pt x="1049262" y="904335"/>
                    <a:pt x="1043409" y="929999"/>
                  </a:cubicBezTo>
                  <a:lnTo>
                    <a:pt x="857993" y="1743028"/>
                  </a:lnTo>
                  <a:cubicBezTo>
                    <a:pt x="852791" y="1765838"/>
                    <a:pt x="832505" y="1782018"/>
                    <a:pt x="809110" y="1782018"/>
                  </a:cubicBezTo>
                  <a:lnTo>
                    <a:pt x="33257" y="1782018"/>
                  </a:lnTo>
                  <a:cubicBezTo>
                    <a:pt x="23551" y="1782018"/>
                    <a:pt x="14373" y="1777598"/>
                    <a:pt x="8320" y="1770010"/>
                  </a:cubicBezTo>
                  <a:cubicBezTo>
                    <a:pt x="2268" y="1762422"/>
                    <a:pt x="0" y="1752491"/>
                    <a:pt x="2158" y="1743028"/>
                  </a:cubicBezTo>
                  <a:lnTo>
                    <a:pt x="187574" y="929999"/>
                  </a:lnTo>
                  <a:cubicBezTo>
                    <a:pt x="193427" y="904335"/>
                    <a:pt x="193427" y="877683"/>
                    <a:pt x="187574" y="852019"/>
                  </a:cubicBezTo>
                  <a:lnTo>
                    <a:pt x="2158" y="38990"/>
                  </a:lnTo>
                  <a:cubicBezTo>
                    <a:pt x="0" y="29527"/>
                    <a:pt x="2268" y="19596"/>
                    <a:pt x="8320" y="12008"/>
                  </a:cubicBezTo>
                  <a:cubicBezTo>
                    <a:pt x="14373" y="4419"/>
                    <a:pt x="23551" y="0"/>
                    <a:pt x="33257" y="0"/>
                  </a:cubicBezTo>
                  <a:close/>
                </a:path>
              </a:pathLst>
            </a:custGeom>
            <a:solidFill>
              <a:srgbClr val="FFBCAB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0059A41-8BD1-7A73-4478-2F74E9F9ACB8}"/>
                </a:ext>
              </a:extLst>
            </p:cNvPr>
            <p:cNvSpPr txBox="1"/>
            <p:nvPr/>
          </p:nvSpPr>
          <p:spPr>
            <a:xfrm>
              <a:off x="177800" y="-38100"/>
              <a:ext cx="805035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95C9643C-7002-E02B-115E-4B38D185109B}"/>
              </a:ext>
            </a:extLst>
          </p:cNvPr>
          <p:cNvSpPr txBox="1"/>
          <p:nvPr/>
        </p:nvSpPr>
        <p:spPr>
          <a:xfrm>
            <a:off x="1051881" y="1038225"/>
            <a:ext cx="7962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Public Sans Bold"/>
              </a:rPr>
              <a:t>05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AFF4C0B-B9C8-033B-AF48-7AB588283C49}"/>
              </a:ext>
            </a:extLst>
          </p:cNvPr>
          <p:cNvSpPr txBox="1"/>
          <p:nvPr/>
        </p:nvSpPr>
        <p:spPr>
          <a:xfrm>
            <a:off x="1051881" y="1726019"/>
            <a:ext cx="478408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Pre-processing of the image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5BAB5D6-3437-77F3-9D15-4EC6CC66E4A7}"/>
              </a:ext>
            </a:extLst>
          </p:cNvPr>
          <p:cNvSpPr txBox="1"/>
          <p:nvPr/>
        </p:nvSpPr>
        <p:spPr>
          <a:xfrm>
            <a:off x="2472103" y="6228827"/>
            <a:ext cx="1943637" cy="143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Tracking </a:t>
            </a:r>
          </a:p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players </a:t>
            </a:r>
          </a:p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( CAMShift &amp; </a:t>
            </a:r>
          </a:p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Kalman )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89D2AD6-99C5-C875-0A44-54651727E018}"/>
              </a:ext>
            </a:extLst>
          </p:cNvPr>
          <p:cNvSpPr txBox="1"/>
          <p:nvPr/>
        </p:nvSpPr>
        <p:spPr>
          <a:xfrm>
            <a:off x="4845803" y="6624067"/>
            <a:ext cx="1430361" cy="66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Bounding </a:t>
            </a:r>
          </a:p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Boxes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E6485BD-5F33-E9BC-5263-1B550E1A13F6}"/>
              </a:ext>
            </a:extLst>
          </p:cNvPr>
          <p:cNvSpPr txBox="1"/>
          <p:nvPr/>
        </p:nvSpPr>
        <p:spPr>
          <a:xfrm>
            <a:off x="737162" y="6456272"/>
            <a:ext cx="1680771" cy="9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Player </a:t>
            </a:r>
          </a:p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detection</a:t>
            </a:r>
          </a:p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( HOG )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1B136B7-9C33-1D62-ECF6-ABCD2448204A}"/>
              </a:ext>
            </a:extLst>
          </p:cNvPr>
          <p:cNvSpPr txBox="1"/>
          <p:nvPr/>
        </p:nvSpPr>
        <p:spPr>
          <a:xfrm>
            <a:off x="10305891" y="7984410"/>
            <a:ext cx="47840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Extracted ROI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673B6E0-B208-98A7-C3C9-2168091EA24A}"/>
              </a:ext>
            </a:extLst>
          </p:cNvPr>
          <p:cNvSpPr txBox="1"/>
          <p:nvPr/>
        </p:nvSpPr>
        <p:spPr>
          <a:xfrm>
            <a:off x="9745720" y="7969153"/>
            <a:ext cx="559237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From RGB to HSV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D9C8D42-6000-B78E-BB6C-45D4F443DCD3}"/>
              </a:ext>
            </a:extLst>
          </p:cNvPr>
          <p:cNvSpPr txBox="1"/>
          <p:nvPr/>
        </p:nvSpPr>
        <p:spPr>
          <a:xfrm>
            <a:off x="10247320" y="7216010"/>
            <a:ext cx="5329788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Reduction of luminance and saturation</a:t>
            </a:r>
          </a:p>
        </p:txBody>
      </p:sp>
      <p:pic>
        <p:nvPicPr>
          <p:cNvPr id="33" name="Immagine 32" descr="Immagine che contiene erba, Prato artificiale, Stadio da calcio, stadio&#10;&#10;Descrizione generata automaticamente">
            <a:extLst>
              <a:ext uri="{FF2B5EF4-FFF2-40B4-BE49-F238E27FC236}">
                <a16:creationId xmlns:a16="http://schemas.microsoft.com/office/drawing/2014/main" id="{D3293F0F-4667-A12C-1480-2F0141F57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840" y="1420049"/>
            <a:ext cx="9662139" cy="5434953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F39BA9F-8830-2FFA-52CA-DE9E8992F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6259" y="1444927"/>
            <a:ext cx="9645034" cy="5425331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6806AFE6-AC04-2AC2-E36A-BABE73D95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5771" y="1403350"/>
            <a:ext cx="9724684" cy="5470134"/>
          </a:xfrm>
          <a:prstGeom prst="rect">
            <a:avLst/>
          </a:prstGeom>
        </p:spPr>
      </p:pic>
      <p:sp>
        <p:nvSpPr>
          <p:cNvPr id="45" name="TextBox 28">
            <a:extLst>
              <a:ext uri="{FF2B5EF4-FFF2-40B4-BE49-F238E27FC236}">
                <a16:creationId xmlns:a16="http://schemas.microsoft.com/office/drawing/2014/main" id="{8D89A2F2-0376-2700-E5A6-948DF0701392}"/>
              </a:ext>
            </a:extLst>
          </p:cNvPr>
          <p:cNvSpPr txBox="1"/>
          <p:nvPr/>
        </p:nvSpPr>
        <p:spPr>
          <a:xfrm>
            <a:off x="9939228" y="7902946"/>
            <a:ext cx="594597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Enhanced contrast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88251C68-B07E-5840-42AF-0ADC04A30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666" y="1473438"/>
            <a:ext cx="9729024" cy="547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30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8" grpId="0"/>
      <p:bldP spid="28" grpId="1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A503D-5B3D-95A1-0F02-3AFE41038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05AEDAA-F91A-3B7F-5F9C-41DD83314CDA}"/>
              </a:ext>
            </a:extLst>
          </p:cNvPr>
          <p:cNvSpPr/>
          <p:nvPr/>
        </p:nvSpPr>
        <p:spPr>
          <a:xfrm>
            <a:off x="0" y="-1"/>
            <a:ext cx="6658959" cy="10287001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7E976D1-E13D-4C3B-EED4-ADBCA6B3BEC7}"/>
              </a:ext>
            </a:extLst>
          </p:cNvPr>
          <p:cNvSpPr/>
          <p:nvPr/>
        </p:nvSpPr>
        <p:spPr>
          <a:xfrm>
            <a:off x="1028719" y="4297013"/>
            <a:ext cx="4661919" cy="9525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5EC6283-BC53-3609-9E04-D06F8804596D}"/>
              </a:ext>
            </a:extLst>
          </p:cNvPr>
          <p:cNvGrpSpPr/>
          <p:nvPr/>
        </p:nvGrpSpPr>
        <p:grpSpPr>
          <a:xfrm>
            <a:off x="2235238" y="5344763"/>
            <a:ext cx="2441051" cy="3257502"/>
            <a:chOff x="0" y="0"/>
            <a:chExt cx="1335378" cy="178201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78284D2-2C18-51E9-913D-FE318515769F}"/>
                </a:ext>
              </a:extLst>
            </p:cNvPr>
            <p:cNvSpPr/>
            <p:nvPr/>
          </p:nvSpPr>
          <p:spPr>
            <a:xfrm>
              <a:off x="5340" y="0"/>
              <a:ext cx="1327627" cy="1782018"/>
            </a:xfrm>
            <a:custGeom>
              <a:avLst/>
              <a:gdLst/>
              <a:ahLst/>
              <a:cxnLst/>
              <a:rect l="l" t="t" r="r" b="b"/>
              <a:pathLst>
                <a:path w="1327627" h="1782018">
                  <a:moveTo>
                    <a:pt x="26376" y="0"/>
                  </a:moveTo>
                  <a:lnTo>
                    <a:pt x="1095122" y="0"/>
                  </a:lnTo>
                  <a:cubicBezTo>
                    <a:pt x="1113676" y="0"/>
                    <a:pt x="1129764" y="12832"/>
                    <a:pt x="1133889" y="30922"/>
                  </a:cubicBezTo>
                  <a:lnTo>
                    <a:pt x="1322986" y="860087"/>
                  </a:lnTo>
                  <a:cubicBezTo>
                    <a:pt x="1327627" y="880440"/>
                    <a:pt x="1327627" y="901577"/>
                    <a:pt x="1322986" y="921930"/>
                  </a:cubicBezTo>
                  <a:lnTo>
                    <a:pt x="1133889" y="1751096"/>
                  </a:lnTo>
                  <a:cubicBezTo>
                    <a:pt x="1129764" y="1769186"/>
                    <a:pt x="1113676" y="1782018"/>
                    <a:pt x="1095122" y="1782018"/>
                  </a:cubicBezTo>
                  <a:lnTo>
                    <a:pt x="26376" y="1782018"/>
                  </a:lnTo>
                  <a:cubicBezTo>
                    <a:pt x="18678" y="1782018"/>
                    <a:pt x="11399" y="1778513"/>
                    <a:pt x="6599" y="1772495"/>
                  </a:cubicBezTo>
                  <a:cubicBezTo>
                    <a:pt x="1799" y="1766477"/>
                    <a:pt x="0" y="1758601"/>
                    <a:pt x="1712" y="1751096"/>
                  </a:cubicBezTo>
                  <a:lnTo>
                    <a:pt x="190808" y="921930"/>
                  </a:lnTo>
                  <a:cubicBezTo>
                    <a:pt x="195450" y="901577"/>
                    <a:pt x="195450" y="880440"/>
                    <a:pt x="190808" y="860087"/>
                  </a:cubicBezTo>
                  <a:lnTo>
                    <a:pt x="1712" y="30922"/>
                  </a:lnTo>
                  <a:cubicBezTo>
                    <a:pt x="0" y="23417"/>
                    <a:pt x="1799" y="15541"/>
                    <a:pt x="6599" y="9523"/>
                  </a:cubicBezTo>
                  <a:cubicBezTo>
                    <a:pt x="11399" y="3505"/>
                    <a:pt x="18678" y="0"/>
                    <a:pt x="26376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750C994-68B6-1401-3799-D5C3A98BE337}"/>
                </a:ext>
              </a:extLst>
            </p:cNvPr>
            <p:cNvSpPr txBox="1"/>
            <p:nvPr/>
          </p:nvSpPr>
          <p:spPr>
            <a:xfrm>
              <a:off x="177800" y="-38100"/>
              <a:ext cx="1081378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4C46DD4-89B4-9ADF-9FAE-F5534C7DE1FF}"/>
              </a:ext>
            </a:extLst>
          </p:cNvPr>
          <p:cNvGrpSpPr/>
          <p:nvPr/>
        </p:nvGrpSpPr>
        <p:grpSpPr>
          <a:xfrm>
            <a:off x="4517905" y="5344763"/>
            <a:ext cx="1758259" cy="3257502"/>
            <a:chOff x="0" y="0"/>
            <a:chExt cx="961856" cy="178201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38641D7-D2C5-2E9D-D147-45DCB108852D}"/>
                </a:ext>
              </a:extLst>
            </p:cNvPr>
            <p:cNvSpPr/>
            <p:nvPr/>
          </p:nvSpPr>
          <p:spPr>
            <a:xfrm>
              <a:off x="7414" y="0"/>
              <a:ext cx="951096" cy="1782018"/>
            </a:xfrm>
            <a:custGeom>
              <a:avLst/>
              <a:gdLst/>
              <a:ahLst/>
              <a:cxnLst/>
              <a:rect l="l" t="t" r="r" b="b"/>
              <a:pathLst>
                <a:path w="951096" h="1782018">
                  <a:moveTo>
                    <a:pt x="36618" y="0"/>
                  </a:moveTo>
                  <a:lnTo>
                    <a:pt x="707210" y="0"/>
                  </a:lnTo>
                  <a:cubicBezTo>
                    <a:pt x="732970" y="0"/>
                    <a:pt x="755305" y="17815"/>
                    <a:pt x="761033" y="42930"/>
                  </a:cubicBezTo>
                  <a:lnTo>
                    <a:pt x="944652" y="848079"/>
                  </a:lnTo>
                  <a:cubicBezTo>
                    <a:pt x="951096" y="876336"/>
                    <a:pt x="951096" y="905681"/>
                    <a:pt x="944652" y="933938"/>
                  </a:cubicBezTo>
                  <a:lnTo>
                    <a:pt x="761033" y="1739088"/>
                  </a:lnTo>
                  <a:cubicBezTo>
                    <a:pt x="755305" y="1764203"/>
                    <a:pt x="732970" y="1782018"/>
                    <a:pt x="707210" y="1782018"/>
                  </a:cubicBezTo>
                  <a:lnTo>
                    <a:pt x="36618" y="1782018"/>
                  </a:lnTo>
                  <a:cubicBezTo>
                    <a:pt x="25931" y="1782018"/>
                    <a:pt x="15825" y="1777152"/>
                    <a:pt x="9161" y="1768797"/>
                  </a:cubicBezTo>
                  <a:cubicBezTo>
                    <a:pt x="2497" y="1760442"/>
                    <a:pt x="0" y="1749508"/>
                    <a:pt x="2376" y="1739088"/>
                  </a:cubicBezTo>
                  <a:lnTo>
                    <a:pt x="185996" y="933938"/>
                  </a:lnTo>
                  <a:cubicBezTo>
                    <a:pt x="192440" y="905681"/>
                    <a:pt x="192440" y="876336"/>
                    <a:pt x="185996" y="848079"/>
                  </a:cubicBezTo>
                  <a:lnTo>
                    <a:pt x="2376" y="42930"/>
                  </a:lnTo>
                  <a:cubicBezTo>
                    <a:pt x="0" y="32510"/>
                    <a:pt x="2497" y="21576"/>
                    <a:pt x="9161" y="13221"/>
                  </a:cubicBezTo>
                  <a:cubicBezTo>
                    <a:pt x="15825" y="4866"/>
                    <a:pt x="25931" y="0"/>
                    <a:pt x="36618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3F94E3F-DB81-811E-2B26-B63BDDE40651}"/>
                </a:ext>
              </a:extLst>
            </p:cNvPr>
            <p:cNvSpPr txBox="1"/>
            <p:nvPr/>
          </p:nvSpPr>
          <p:spPr>
            <a:xfrm>
              <a:off x="177800" y="-38100"/>
              <a:ext cx="707856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D604F67-9735-B701-1EFB-34EC7EB33CC1}"/>
              </a:ext>
            </a:extLst>
          </p:cNvPr>
          <p:cNvGrpSpPr/>
          <p:nvPr/>
        </p:nvGrpSpPr>
        <p:grpSpPr>
          <a:xfrm>
            <a:off x="482032" y="5344763"/>
            <a:ext cx="1935901" cy="3257502"/>
            <a:chOff x="0" y="0"/>
            <a:chExt cx="1059035" cy="178201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3162AEA-FE27-1038-5300-DF12716C9174}"/>
                </a:ext>
              </a:extLst>
            </p:cNvPr>
            <p:cNvSpPr/>
            <p:nvPr/>
          </p:nvSpPr>
          <p:spPr>
            <a:xfrm>
              <a:off x="6734" y="0"/>
              <a:ext cx="1049262" cy="1782018"/>
            </a:xfrm>
            <a:custGeom>
              <a:avLst/>
              <a:gdLst/>
              <a:ahLst/>
              <a:cxnLst/>
              <a:rect l="l" t="t" r="r" b="b"/>
              <a:pathLst>
                <a:path w="1049262" h="1782018">
                  <a:moveTo>
                    <a:pt x="33257" y="0"/>
                  </a:moveTo>
                  <a:lnTo>
                    <a:pt x="809110" y="0"/>
                  </a:lnTo>
                  <a:cubicBezTo>
                    <a:pt x="832505" y="0"/>
                    <a:pt x="852791" y="16180"/>
                    <a:pt x="857993" y="38990"/>
                  </a:cubicBezTo>
                  <a:lnTo>
                    <a:pt x="1043409" y="852019"/>
                  </a:lnTo>
                  <a:cubicBezTo>
                    <a:pt x="1049262" y="877683"/>
                    <a:pt x="1049262" y="904335"/>
                    <a:pt x="1043409" y="929999"/>
                  </a:cubicBezTo>
                  <a:lnTo>
                    <a:pt x="857993" y="1743028"/>
                  </a:lnTo>
                  <a:cubicBezTo>
                    <a:pt x="852791" y="1765838"/>
                    <a:pt x="832505" y="1782018"/>
                    <a:pt x="809110" y="1782018"/>
                  </a:cubicBezTo>
                  <a:lnTo>
                    <a:pt x="33257" y="1782018"/>
                  </a:lnTo>
                  <a:cubicBezTo>
                    <a:pt x="23551" y="1782018"/>
                    <a:pt x="14373" y="1777598"/>
                    <a:pt x="8320" y="1770010"/>
                  </a:cubicBezTo>
                  <a:cubicBezTo>
                    <a:pt x="2268" y="1762422"/>
                    <a:pt x="0" y="1752491"/>
                    <a:pt x="2158" y="1743028"/>
                  </a:cubicBezTo>
                  <a:lnTo>
                    <a:pt x="187574" y="929999"/>
                  </a:lnTo>
                  <a:cubicBezTo>
                    <a:pt x="193427" y="904335"/>
                    <a:pt x="193427" y="877683"/>
                    <a:pt x="187574" y="852019"/>
                  </a:cubicBezTo>
                  <a:lnTo>
                    <a:pt x="2158" y="38990"/>
                  </a:lnTo>
                  <a:cubicBezTo>
                    <a:pt x="0" y="29527"/>
                    <a:pt x="2268" y="19596"/>
                    <a:pt x="8320" y="12008"/>
                  </a:cubicBezTo>
                  <a:cubicBezTo>
                    <a:pt x="14373" y="4419"/>
                    <a:pt x="23551" y="0"/>
                    <a:pt x="33257" y="0"/>
                  </a:cubicBezTo>
                  <a:close/>
                </a:path>
              </a:pathLst>
            </a:custGeom>
            <a:solidFill>
              <a:srgbClr val="FFBCAB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36C1E37-F716-F30D-84B0-02A4AAC727BB}"/>
                </a:ext>
              </a:extLst>
            </p:cNvPr>
            <p:cNvSpPr txBox="1"/>
            <p:nvPr/>
          </p:nvSpPr>
          <p:spPr>
            <a:xfrm>
              <a:off x="177800" y="-38100"/>
              <a:ext cx="805035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54825A43-799B-93B3-4A4D-7B683BB50C80}"/>
              </a:ext>
            </a:extLst>
          </p:cNvPr>
          <p:cNvSpPr txBox="1"/>
          <p:nvPr/>
        </p:nvSpPr>
        <p:spPr>
          <a:xfrm>
            <a:off x="1051881" y="1038225"/>
            <a:ext cx="7962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Public Sans Bold"/>
              </a:rPr>
              <a:t>06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B62965B-86BA-7F7D-4B3D-3AE6240B8083}"/>
              </a:ext>
            </a:extLst>
          </p:cNvPr>
          <p:cNvSpPr txBox="1"/>
          <p:nvPr/>
        </p:nvSpPr>
        <p:spPr>
          <a:xfrm>
            <a:off x="1051881" y="1726019"/>
            <a:ext cx="478408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Identification with HOG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97AEC5D-4F2A-28EE-3B0A-1D2C7013C4D0}"/>
              </a:ext>
            </a:extLst>
          </p:cNvPr>
          <p:cNvSpPr txBox="1"/>
          <p:nvPr/>
        </p:nvSpPr>
        <p:spPr>
          <a:xfrm>
            <a:off x="2472103" y="6228827"/>
            <a:ext cx="1943637" cy="143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Tracking </a:t>
            </a:r>
          </a:p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players </a:t>
            </a:r>
          </a:p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( CAMShift &amp; </a:t>
            </a:r>
          </a:p>
          <a:p>
            <a:pPr algn="ctr">
              <a:lnSpc>
                <a:spcPts val="2863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Kalman )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2A606F2-006E-C2D3-8749-A209704D237F}"/>
              </a:ext>
            </a:extLst>
          </p:cNvPr>
          <p:cNvSpPr txBox="1"/>
          <p:nvPr/>
        </p:nvSpPr>
        <p:spPr>
          <a:xfrm>
            <a:off x="4845803" y="6624067"/>
            <a:ext cx="1430361" cy="66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Bounding </a:t>
            </a:r>
          </a:p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Boxes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B02F4BE-9E53-52CF-AA82-90AE24B4102A}"/>
              </a:ext>
            </a:extLst>
          </p:cNvPr>
          <p:cNvSpPr txBox="1"/>
          <p:nvPr/>
        </p:nvSpPr>
        <p:spPr>
          <a:xfrm>
            <a:off x="737162" y="6456272"/>
            <a:ext cx="1680771" cy="9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Player </a:t>
            </a:r>
          </a:p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detection</a:t>
            </a:r>
          </a:p>
          <a:p>
            <a:pPr algn="ctr">
              <a:lnSpc>
                <a:spcPts val="2672"/>
              </a:lnSpc>
            </a:pPr>
            <a:r>
              <a:rPr lang="en-US" sz="1908">
                <a:solidFill>
                  <a:srgbClr val="000000"/>
                </a:solidFill>
                <a:latin typeface="Public Sans Bold"/>
              </a:rPr>
              <a:t>( HOG )</a:t>
            </a:r>
          </a:p>
        </p:txBody>
      </p:sp>
      <p:pic>
        <p:nvPicPr>
          <p:cNvPr id="27" name="Immagine 26" descr="Immagine che contiene bianco e nero, nero, monocromatico, stoviglie&#10;&#10;Descrizione generata automaticamente">
            <a:extLst>
              <a:ext uri="{FF2B5EF4-FFF2-40B4-BE49-F238E27FC236}">
                <a16:creationId xmlns:a16="http://schemas.microsoft.com/office/drawing/2014/main" id="{B3F715DC-3B3D-D885-CF37-0090A6686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468" y="1963758"/>
            <a:ext cx="2197938" cy="4395875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A0486C6-B1C3-9477-6666-BD35C1085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66" y="1858203"/>
            <a:ext cx="2455085" cy="4610769"/>
          </a:xfrm>
          <a:prstGeom prst="rect">
            <a:avLst/>
          </a:prstGeom>
        </p:spPr>
      </p:pic>
      <p:pic>
        <p:nvPicPr>
          <p:cNvPr id="31" name="Immagine 30" descr="Immagine che contiene bianco&#10;&#10;Descrizione generata automaticamente">
            <a:extLst>
              <a:ext uri="{FF2B5EF4-FFF2-40B4-BE49-F238E27FC236}">
                <a16:creationId xmlns:a16="http://schemas.microsoft.com/office/drawing/2014/main" id="{4BCA85E4-B4DF-AEBA-2D3E-1C6DFAA1CA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t="3755" r="13977" b="5347"/>
          <a:stretch/>
        </p:blipFill>
        <p:spPr>
          <a:xfrm>
            <a:off x="11251045" y="1996377"/>
            <a:ext cx="2455086" cy="4385915"/>
          </a:xfrm>
          <a:prstGeom prst="rect">
            <a:avLst/>
          </a:prstGeom>
        </p:spPr>
      </p:pic>
      <p:sp>
        <p:nvSpPr>
          <p:cNvPr id="35" name="TextBox 29">
            <a:extLst>
              <a:ext uri="{FF2B5EF4-FFF2-40B4-BE49-F238E27FC236}">
                <a16:creationId xmlns:a16="http://schemas.microsoft.com/office/drawing/2014/main" id="{685D265F-3985-B526-FA1E-FCBECC9554CF}"/>
              </a:ext>
            </a:extLst>
          </p:cNvPr>
          <p:cNvSpPr txBox="1"/>
          <p:nvPr/>
        </p:nvSpPr>
        <p:spPr>
          <a:xfrm>
            <a:off x="9372599" y="7427257"/>
            <a:ext cx="621197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Divide image in cells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C232241-F899-04F3-47D2-6C06142C74E2}"/>
              </a:ext>
            </a:extLst>
          </p:cNvPr>
          <p:cNvSpPr txBox="1"/>
          <p:nvPr/>
        </p:nvSpPr>
        <p:spPr>
          <a:xfrm>
            <a:off x="7466007" y="6845443"/>
            <a:ext cx="1001494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Calculate gradient direction and magnitude for each pixel in cell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8232862-5A45-FF49-B094-05FC8EAFA3CF}"/>
              </a:ext>
            </a:extLst>
          </p:cNvPr>
          <p:cNvSpPr txBox="1"/>
          <p:nvPr/>
        </p:nvSpPr>
        <p:spPr>
          <a:xfrm>
            <a:off x="9484079" y="6973514"/>
            <a:ext cx="598901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Based on Daimler’s pedestrian dataset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8385A76-8537-9868-1901-CBA0CC472343}"/>
              </a:ext>
            </a:extLst>
          </p:cNvPr>
          <p:cNvSpPr txBox="1"/>
          <p:nvPr/>
        </p:nvSpPr>
        <p:spPr>
          <a:xfrm>
            <a:off x="8700500" y="6938691"/>
            <a:ext cx="75561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Coordinates of potential players to track</a:t>
            </a:r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C19EA127-EFF9-D858-F417-5610A16AF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005" y="1262277"/>
            <a:ext cx="9459517" cy="5097356"/>
          </a:xfrm>
          <a:prstGeom prst="rect">
            <a:avLst/>
          </a:prstGeom>
        </p:spPr>
      </p:pic>
      <p:pic>
        <p:nvPicPr>
          <p:cNvPr id="46" name="Immagine 45" descr="Immagine che contiene calcio, Prato artificiale, stadio&#10;&#10;Descrizione generata automaticamente">
            <a:extLst>
              <a:ext uri="{FF2B5EF4-FFF2-40B4-BE49-F238E27FC236}">
                <a16:creationId xmlns:a16="http://schemas.microsoft.com/office/drawing/2014/main" id="{D85AD480-E5C1-81A5-E440-7E2F29C79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01" y="1070736"/>
            <a:ext cx="9707680" cy="54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376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9" grpId="0"/>
      <p:bldP spid="39" grpId="1"/>
      <p:bldP spid="43" grpId="0"/>
      <p:bldP spid="43" grpId="1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D30FB-0545-C902-BBE4-0D1329248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13">
            <a:extLst>
              <a:ext uri="{FF2B5EF4-FFF2-40B4-BE49-F238E27FC236}">
                <a16:creationId xmlns:a16="http://schemas.microsoft.com/office/drawing/2014/main" id="{46EEF750-CB1A-2917-1F51-753F2967A7B0}"/>
              </a:ext>
            </a:extLst>
          </p:cNvPr>
          <p:cNvSpPr/>
          <p:nvPr/>
        </p:nvSpPr>
        <p:spPr>
          <a:xfrm>
            <a:off x="7712206" y="1611211"/>
            <a:ext cx="9492256" cy="5339394"/>
          </a:xfrm>
          <a:custGeom>
            <a:avLst/>
            <a:gdLst/>
            <a:ahLst/>
            <a:cxnLst/>
            <a:rect l="l" t="t" r="r" b="b"/>
            <a:pathLst>
              <a:path w="9492256" h="5339394">
                <a:moveTo>
                  <a:pt x="0" y="0"/>
                </a:moveTo>
                <a:lnTo>
                  <a:pt x="9492256" y="0"/>
                </a:lnTo>
                <a:lnTo>
                  <a:pt x="9492256" y="5339394"/>
                </a:lnTo>
                <a:lnTo>
                  <a:pt x="0" y="533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2B31F7E-A169-B67F-BD8C-66814ED45037}"/>
              </a:ext>
            </a:extLst>
          </p:cNvPr>
          <p:cNvSpPr/>
          <p:nvPr/>
        </p:nvSpPr>
        <p:spPr>
          <a:xfrm>
            <a:off x="0" y="-1"/>
            <a:ext cx="6658959" cy="10287001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C1CFFD3-A062-4B0E-DC23-43D91BBCD39E}"/>
              </a:ext>
            </a:extLst>
          </p:cNvPr>
          <p:cNvSpPr/>
          <p:nvPr/>
        </p:nvSpPr>
        <p:spPr>
          <a:xfrm>
            <a:off x="1028719" y="4297013"/>
            <a:ext cx="4661919" cy="9525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208709E-E427-617B-5F0C-7841B5C37BDE}"/>
              </a:ext>
            </a:extLst>
          </p:cNvPr>
          <p:cNvSpPr txBox="1"/>
          <p:nvPr/>
        </p:nvSpPr>
        <p:spPr>
          <a:xfrm>
            <a:off x="1051881" y="1038225"/>
            <a:ext cx="7962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Public Sans Bold"/>
              </a:rPr>
              <a:t>07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2D87D77-3546-D372-3006-71F275045520}"/>
              </a:ext>
            </a:extLst>
          </p:cNvPr>
          <p:cNvSpPr txBox="1"/>
          <p:nvPr/>
        </p:nvSpPr>
        <p:spPr>
          <a:xfrm>
            <a:off x="1051881" y="1726019"/>
            <a:ext cx="478408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Pre-processing of the image</a:t>
            </a: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EE6B8200-01D2-1E44-B3B6-1B758AF422FE}"/>
              </a:ext>
            </a:extLst>
          </p:cNvPr>
          <p:cNvGrpSpPr/>
          <p:nvPr/>
        </p:nvGrpSpPr>
        <p:grpSpPr>
          <a:xfrm>
            <a:off x="2209800" y="5334554"/>
            <a:ext cx="2441051" cy="3257502"/>
            <a:chOff x="0" y="0"/>
            <a:chExt cx="1335378" cy="1782018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DCF007A-BB19-AEEF-FFFA-88FF42DC3C83}"/>
                </a:ext>
              </a:extLst>
            </p:cNvPr>
            <p:cNvSpPr/>
            <p:nvPr/>
          </p:nvSpPr>
          <p:spPr>
            <a:xfrm>
              <a:off x="5340" y="0"/>
              <a:ext cx="1327627" cy="1782018"/>
            </a:xfrm>
            <a:custGeom>
              <a:avLst/>
              <a:gdLst/>
              <a:ahLst/>
              <a:cxnLst/>
              <a:rect l="l" t="t" r="r" b="b"/>
              <a:pathLst>
                <a:path w="1327627" h="1782018">
                  <a:moveTo>
                    <a:pt x="26376" y="0"/>
                  </a:moveTo>
                  <a:lnTo>
                    <a:pt x="1095122" y="0"/>
                  </a:lnTo>
                  <a:cubicBezTo>
                    <a:pt x="1113676" y="0"/>
                    <a:pt x="1129764" y="12832"/>
                    <a:pt x="1133889" y="30922"/>
                  </a:cubicBezTo>
                  <a:lnTo>
                    <a:pt x="1322986" y="860087"/>
                  </a:lnTo>
                  <a:cubicBezTo>
                    <a:pt x="1327627" y="880440"/>
                    <a:pt x="1327627" y="901577"/>
                    <a:pt x="1322986" y="921930"/>
                  </a:cubicBezTo>
                  <a:lnTo>
                    <a:pt x="1133889" y="1751096"/>
                  </a:lnTo>
                  <a:cubicBezTo>
                    <a:pt x="1129764" y="1769186"/>
                    <a:pt x="1113676" y="1782018"/>
                    <a:pt x="1095122" y="1782018"/>
                  </a:cubicBezTo>
                  <a:lnTo>
                    <a:pt x="26376" y="1782018"/>
                  </a:lnTo>
                  <a:cubicBezTo>
                    <a:pt x="18678" y="1782018"/>
                    <a:pt x="11399" y="1778513"/>
                    <a:pt x="6599" y="1772495"/>
                  </a:cubicBezTo>
                  <a:cubicBezTo>
                    <a:pt x="1799" y="1766477"/>
                    <a:pt x="0" y="1758601"/>
                    <a:pt x="1712" y="1751096"/>
                  </a:cubicBezTo>
                  <a:lnTo>
                    <a:pt x="190808" y="921930"/>
                  </a:lnTo>
                  <a:cubicBezTo>
                    <a:pt x="195450" y="901577"/>
                    <a:pt x="195450" y="880440"/>
                    <a:pt x="190808" y="860087"/>
                  </a:cubicBezTo>
                  <a:lnTo>
                    <a:pt x="1712" y="30922"/>
                  </a:lnTo>
                  <a:cubicBezTo>
                    <a:pt x="0" y="23417"/>
                    <a:pt x="1799" y="15541"/>
                    <a:pt x="6599" y="9523"/>
                  </a:cubicBezTo>
                  <a:cubicBezTo>
                    <a:pt x="11399" y="3505"/>
                    <a:pt x="18678" y="0"/>
                    <a:pt x="26376" y="0"/>
                  </a:cubicBezTo>
                  <a:close/>
                </a:path>
              </a:pathLst>
            </a:custGeom>
            <a:solidFill>
              <a:srgbClr val="FFBCAB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1A41AF90-5D7E-2BB0-DB08-4E00E62A42A8}"/>
                </a:ext>
              </a:extLst>
            </p:cNvPr>
            <p:cNvSpPr txBox="1"/>
            <p:nvPr/>
          </p:nvSpPr>
          <p:spPr>
            <a:xfrm>
              <a:off x="177800" y="-38100"/>
              <a:ext cx="1081378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9ECE524A-0EF9-9661-878B-08F36763E55D}"/>
              </a:ext>
            </a:extLst>
          </p:cNvPr>
          <p:cNvGrpSpPr/>
          <p:nvPr/>
        </p:nvGrpSpPr>
        <p:grpSpPr>
          <a:xfrm>
            <a:off x="4492467" y="5334554"/>
            <a:ext cx="1758259" cy="3257502"/>
            <a:chOff x="0" y="0"/>
            <a:chExt cx="961856" cy="1782018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48D25990-BB4F-4D67-3A68-C8FC815FA845}"/>
                </a:ext>
              </a:extLst>
            </p:cNvPr>
            <p:cNvSpPr/>
            <p:nvPr/>
          </p:nvSpPr>
          <p:spPr>
            <a:xfrm>
              <a:off x="7414" y="0"/>
              <a:ext cx="951096" cy="1782018"/>
            </a:xfrm>
            <a:custGeom>
              <a:avLst/>
              <a:gdLst/>
              <a:ahLst/>
              <a:cxnLst/>
              <a:rect l="l" t="t" r="r" b="b"/>
              <a:pathLst>
                <a:path w="951096" h="1782018">
                  <a:moveTo>
                    <a:pt x="36618" y="0"/>
                  </a:moveTo>
                  <a:lnTo>
                    <a:pt x="707210" y="0"/>
                  </a:lnTo>
                  <a:cubicBezTo>
                    <a:pt x="732970" y="0"/>
                    <a:pt x="755305" y="17815"/>
                    <a:pt x="761033" y="42930"/>
                  </a:cubicBezTo>
                  <a:lnTo>
                    <a:pt x="944652" y="848079"/>
                  </a:lnTo>
                  <a:cubicBezTo>
                    <a:pt x="951096" y="876336"/>
                    <a:pt x="951096" y="905681"/>
                    <a:pt x="944652" y="933938"/>
                  </a:cubicBezTo>
                  <a:lnTo>
                    <a:pt x="761033" y="1739088"/>
                  </a:lnTo>
                  <a:cubicBezTo>
                    <a:pt x="755305" y="1764203"/>
                    <a:pt x="732970" y="1782018"/>
                    <a:pt x="707210" y="1782018"/>
                  </a:cubicBezTo>
                  <a:lnTo>
                    <a:pt x="36618" y="1782018"/>
                  </a:lnTo>
                  <a:cubicBezTo>
                    <a:pt x="25931" y="1782018"/>
                    <a:pt x="15825" y="1777152"/>
                    <a:pt x="9161" y="1768797"/>
                  </a:cubicBezTo>
                  <a:cubicBezTo>
                    <a:pt x="2497" y="1760442"/>
                    <a:pt x="0" y="1749508"/>
                    <a:pt x="2376" y="1739088"/>
                  </a:cubicBezTo>
                  <a:lnTo>
                    <a:pt x="185996" y="933938"/>
                  </a:lnTo>
                  <a:cubicBezTo>
                    <a:pt x="192440" y="905681"/>
                    <a:pt x="192440" y="876336"/>
                    <a:pt x="185996" y="848079"/>
                  </a:cubicBezTo>
                  <a:lnTo>
                    <a:pt x="2376" y="42930"/>
                  </a:lnTo>
                  <a:cubicBezTo>
                    <a:pt x="0" y="32510"/>
                    <a:pt x="2497" y="21576"/>
                    <a:pt x="9161" y="13221"/>
                  </a:cubicBezTo>
                  <a:cubicBezTo>
                    <a:pt x="15825" y="4866"/>
                    <a:pt x="25931" y="0"/>
                    <a:pt x="36618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C4A72D86-9B15-95FC-4AFE-CE7D016E6E71}"/>
                </a:ext>
              </a:extLst>
            </p:cNvPr>
            <p:cNvSpPr txBox="1"/>
            <p:nvPr/>
          </p:nvSpPr>
          <p:spPr>
            <a:xfrm>
              <a:off x="177800" y="-38100"/>
              <a:ext cx="707856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31" name="Group 10">
            <a:extLst>
              <a:ext uri="{FF2B5EF4-FFF2-40B4-BE49-F238E27FC236}">
                <a16:creationId xmlns:a16="http://schemas.microsoft.com/office/drawing/2014/main" id="{560C755D-12AE-CFC5-D329-CC14C664D5AF}"/>
              </a:ext>
            </a:extLst>
          </p:cNvPr>
          <p:cNvGrpSpPr/>
          <p:nvPr/>
        </p:nvGrpSpPr>
        <p:grpSpPr>
          <a:xfrm>
            <a:off x="456594" y="5334554"/>
            <a:ext cx="1935901" cy="3257502"/>
            <a:chOff x="0" y="0"/>
            <a:chExt cx="1059035" cy="1782018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76C5D956-AC54-F81A-F4AC-04066660B551}"/>
                </a:ext>
              </a:extLst>
            </p:cNvPr>
            <p:cNvSpPr/>
            <p:nvPr/>
          </p:nvSpPr>
          <p:spPr>
            <a:xfrm>
              <a:off x="6734" y="0"/>
              <a:ext cx="1049262" cy="1782018"/>
            </a:xfrm>
            <a:custGeom>
              <a:avLst/>
              <a:gdLst/>
              <a:ahLst/>
              <a:cxnLst/>
              <a:rect l="l" t="t" r="r" b="b"/>
              <a:pathLst>
                <a:path w="1049262" h="1782018">
                  <a:moveTo>
                    <a:pt x="33257" y="0"/>
                  </a:moveTo>
                  <a:lnTo>
                    <a:pt x="809110" y="0"/>
                  </a:lnTo>
                  <a:cubicBezTo>
                    <a:pt x="832505" y="0"/>
                    <a:pt x="852791" y="16180"/>
                    <a:pt x="857993" y="38990"/>
                  </a:cubicBezTo>
                  <a:lnTo>
                    <a:pt x="1043409" y="852019"/>
                  </a:lnTo>
                  <a:cubicBezTo>
                    <a:pt x="1049262" y="877683"/>
                    <a:pt x="1049262" y="904335"/>
                    <a:pt x="1043409" y="929999"/>
                  </a:cubicBezTo>
                  <a:lnTo>
                    <a:pt x="857993" y="1743028"/>
                  </a:lnTo>
                  <a:cubicBezTo>
                    <a:pt x="852791" y="1765838"/>
                    <a:pt x="832505" y="1782018"/>
                    <a:pt x="809110" y="1782018"/>
                  </a:cubicBezTo>
                  <a:lnTo>
                    <a:pt x="33257" y="1782018"/>
                  </a:lnTo>
                  <a:cubicBezTo>
                    <a:pt x="23551" y="1782018"/>
                    <a:pt x="14373" y="1777598"/>
                    <a:pt x="8320" y="1770010"/>
                  </a:cubicBezTo>
                  <a:cubicBezTo>
                    <a:pt x="2268" y="1762422"/>
                    <a:pt x="0" y="1752491"/>
                    <a:pt x="2158" y="1743028"/>
                  </a:cubicBezTo>
                  <a:lnTo>
                    <a:pt x="187574" y="929999"/>
                  </a:lnTo>
                  <a:cubicBezTo>
                    <a:pt x="193427" y="904335"/>
                    <a:pt x="193427" y="877683"/>
                    <a:pt x="187574" y="852019"/>
                  </a:cubicBezTo>
                  <a:lnTo>
                    <a:pt x="2158" y="38990"/>
                  </a:lnTo>
                  <a:cubicBezTo>
                    <a:pt x="0" y="29527"/>
                    <a:pt x="2268" y="19596"/>
                    <a:pt x="8320" y="12008"/>
                  </a:cubicBezTo>
                  <a:cubicBezTo>
                    <a:pt x="14373" y="4419"/>
                    <a:pt x="23551" y="0"/>
                    <a:pt x="33257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A0B03DA4-E7CF-E9A6-1549-2EF2AB3C3447}"/>
                </a:ext>
              </a:extLst>
            </p:cNvPr>
            <p:cNvSpPr txBox="1"/>
            <p:nvPr/>
          </p:nvSpPr>
          <p:spPr>
            <a:xfrm>
              <a:off x="177800" y="-38100"/>
              <a:ext cx="805035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019DC9CA-4A9B-4376-4006-B67642AB8951}"/>
              </a:ext>
            </a:extLst>
          </p:cNvPr>
          <p:cNvSpPr txBox="1"/>
          <p:nvPr/>
        </p:nvSpPr>
        <p:spPr>
          <a:xfrm>
            <a:off x="718780" y="6430289"/>
            <a:ext cx="1680771" cy="9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detection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HOG )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3DFE1F7-8F3D-EDC4-8202-60A330C3535A}"/>
              </a:ext>
            </a:extLst>
          </p:cNvPr>
          <p:cNvSpPr txBox="1"/>
          <p:nvPr/>
        </p:nvSpPr>
        <p:spPr>
          <a:xfrm>
            <a:off x="2509334" y="6247193"/>
            <a:ext cx="1943637" cy="143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Tracking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players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</a:t>
            </a:r>
            <a:r>
              <a:rPr lang="en-US" sz="1908" dirty="0" err="1">
                <a:solidFill>
                  <a:srgbClr val="000000"/>
                </a:solidFill>
                <a:latin typeface="Public Sans Bold"/>
              </a:rPr>
              <a:t>CAMShift</a:t>
            </a:r>
            <a:r>
              <a:rPr lang="en-US" sz="1908" dirty="0">
                <a:solidFill>
                  <a:srgbClr val="000000"/>
                </a:solidFill>
                <a:latin typeface="Public Sans Bold"/>
              </a:rPr>
              <a:t> &amp;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Kalman )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769762E-0B69-E400-A639-FC4FD6D8C1E0}"/>
              </a:ext>
            </a:extLst>
          </p:cNvPr>
          <p:cNvSpPr txBox="1"/>
          <p:nvPr/>
        </p:nvSpPr>
        <p:spPr>
          <a:xfrm>
            <a:off x="4831145" y="6632907"/>
            <a:ext cx="1430361" cy="66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Bounding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Boxes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4F7701B3-F39F-091F-D3CE-E804494157F9}"/>
              </a:ext>
            </a:extLst>
          </p:cNvPr>
          <p:cNvSpPr txBox="1"/>
          <p:nvPr/>
        </p:nvSpPr>
        <p:spPr>
          <a:xfrm>
            <a:off x="10099316" y="7788373"/>
            <a:ext cx="478408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Original frame</a:t>
            </a: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A636F99E-6A46-02D5-2B89-146DE37C787A}"/>
              </a:ext>
            </a:extLst>
          </p:cNvPr>
          <p:cNvSpPr txBox="1"/>
          <p:nvPr/>
        </p:nvSpPr>
        <p:spPr>
          <a:xfrm>
            <a:off x="9815413" y="7796210"/>
            <a:ext cx="535188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From RGB to HSV</a:t>
            </a:r>
          </a:p>
        </p:txBody>
      </p:sp>
      <p:sp>
        <p:nvSpPr>
          <p:cNvPr id="44" name="TextBox 28">
            <a:extLst>
              <a:ext uri="{FF2B5EF4-FFF2-40B4-BE49-F238E27FC236}">
                <a16:creationId xmlns:a16="http://schemas.microsoft.com/office/drawing/2014/main" id="{AFE1821A-649E-E17C-B417-98CBC35D9C10}"/>
              </a:ext>
            </a:extLst>
          </p:cNvPr>
          <p:cNvSpPr txBox="1"/>
          <p:nvPr/>
        </p:nvSpPr>
        <p:spPr>
          <a:xfrm>
            <a:off x="10054754" y="7810994"/>
            <a:ext cx="478408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Back projection</a:t>
            </a:r>
          </a:p>
        </p:txBody>
      </p:sp>
      <p:pic>
        <p:nvPicPr>
          <p:cNvPr id="51" name="Immagine 50" descr="Immagine che contiene arena, Impianto sportivo, schermata, Prato artificiale&#10;&#10;Descrizione generata automaticamente">
            <a:extLst>
              <a:ext uri="{FF2B5EF4-FFF2-40B4-BE49-F238E27FC236}">
                <a16:creationId xmlns:a16="http://schemas.microsoft.com/office/drawing/2014/main" id="{643D5231-1C2D-E9BE-CEE2-938C20065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596" y="1596284"/>
            <a:ext cx="9489523" cy="5337857"/>
          </a:xfrm>
          <a:prstGeom prst="rect">
            <a:avLst/>
          </a:prstGeom>
        </p:spPr>
      </p:pic>
      <p:pic>
        <p:nvPicPr>
          <p:cNvPr id="53" name="Immagine 52" descr="Immagine che contiene nero, oscurità, bianco e nero, aria aperta&#10;&#10;Descrizione generata automaticamente">
            <a:extLst>
              <a:ext uri="{FF2B5EF4-FFF2-40B4-BE49-F238E27FC236}">
                <a16:creationId xmlns:a16="http://schemas.microsoft.com/office/drawing/2014/main" id="{1AE5E03E-33BE-0746-9C4C-4071232B5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93" y="1644218"/>
            <a:ext cx="9512604" cy="535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308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  <p:bldP spid="42" grpId="1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A431E-1AA0-4A22-3EBA-6D2564F66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62192D7-55F4-63A3-D90C-524D55D4C28C}"/>
              </a:ext>
            </a:extLst>
          </p:cNvPr>
          <p:cNvSpPr/>
          <p:nvPr/>
        </p:nvSpPr>
        <p:spPr>
          <a:xfrm>
            <a:off x="0" y="-1"/>
            <a:ext cx="6658959" cy="10287001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C641AA7-F60E-2C5F-6D10-27E4B74C9D14}"/>
              </a:ext>
            </a:extLst>
          </p:cNvPr>
          <p:cNvSpPr/>
          <p:nvPr/>
        </p:nvSpPr>
        <p:spPr>
          <a:xfrm>
            <a:off x="1028719" y="4297013"/>
            <a:ext cx="4661919" cy="9525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9C6369F-E4EF-E73C-4D95-8E580317593F}"/>
              </a:ext>
            </a:extLst>
          </p:cNvPr>
          <p:cNvSpPr txBox="1"/>
          <p:nvPr/>
        </p:nvSpPr>
        <p:spPr>
          <a:xfrm>
            <a:off x="1051881" y="1038225"/>
            <a:ext cx="7962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Public Sans Bold"/>
              </a:rPr>
              <a:t>08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FAF0D23-D18F-A83E-DF4D-FD6933E133AF}"/>
              </a:ext>
            </a:extLst>
          </p:cNvPr>
          <p:cNvSpPr txBox="1"/>
          <p:nvPr/>
        </p:nvSpPr>
        <p:spPr>
          <a:xfrm>
            <a:off x="1051881" y="1726019"/>
            <a:ext cx="478408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Track position with </a:t>
            </a:r>
            <a:r>
              <a:rPr lang="en-US" sz="5000" dirty="0" err="1">
                <a:solidFill>
                  <a:srgbClr val="000000"/>
                </a:solidFill>
                <a:latin typeface="Public Sans Bold"/>
              </a:rPr>
              <a:t>CAMShift</a:t>
            </a:r>
            <a:endParaRPr lang="en-US" sz="5000" dirty="0">
              <a:solidFill>
                <a:srgbClr val="000000"/>
              </a:solidFill>
              <a:latin typeface="Public Sans Bold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DB831E03-2518-CB16-2A2E-16ABD5B99810}"/>
              </a:ext>
            </a:extLst>
          </p:cNvPr>
          <p:cNvGrpSpPr/>
          <p:nvPr/>
        </p:nvGrpSpPr>
        <p:grpSpPr>
          <a:xfrm>
            <a:off x="2209800" y="5334554"/>
            <a:ext cx="2441051" cy="3257502"/>
            <a:chOff x="0" y="0"/>
            <a:chExt cx="1335378" cy="1782018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7A9BAE6E-68F7-45A2-A823-20F91FA19221}"/>
                </a:ext>
              </a:extLst>
            </p:cNvPr>
            <p:cNvSpPr/>
            <p:nvPr/>
          </p:nvSpPr>
          <p:spPr>
            <a:xfrm>
              <a:off x="5340" y="0"/>
              <a:ext cx="1327627" cy="1782018"/>
            </a:xfrm>
            <a:custGeom>
              <a:avLst/>
              <a:gdLst/>
              <a:ahLst/>
              <a:cxnLst/>
              <a:rect l="l" t="t" r="r" b="b"/>
              <a:pathLst>
                <a:path w="1327627" h="1782018">
                  <a:moveTo>
                    <a:pt x="26376" y="0"/>
                  </a:moveTo>
                  <a:lnTo>
                    <a:pt x="1095122" y="0"/>
                  </a:lnTo>
                  <a:cubicBezTo>
                    <a:pt x="1113676" y="0"/>
                    <a:pt x="1129764" y="12832"/>
                    <a:pt x="1133889" y="30922"/>
                  </a:cubicBezTo>
                  <a:lnTo>
                    <a:pt x="1322986" y="860087"/>
                  </a:lnTo>
                  <a:cubicBezTo>
                    <a:pt x="1327627" y="880440"/>
                    <a:pt x="1327627" y="901577"/>
                    <a:pt x="1322986" y="921930"/>
                  </a:cubicBezTo>
                  <a:lnTo>
                    <a:pt x="1133889" y="1751096"/>
                  </a:lnTo>
                  <a:cubicBezTo>
                    <a:pt x="1129764" y="1769186"/>
                    <a:pt x="1113676" y="1782018"/>
                    <a:pt x="1095122" y="1782018"/>
                  </a:cubicBezTo>
                  <a:lnTo>
                    <a:pt x="26376" y="1782018"/>
                  </a:lnTo>
                  <a:cubicBezTo>
                    <a:pt x="18678" y="1782018"/>
                    <a:pt x="11399" y="1778513"/>
                    <a:pt x="6599" y="1772495"/>
                  </a:cubicBezTo>
                  <a:cubicBezTo>
                    <a:pt x="1799" y="1766477"/>
                    <a:pt x="0" y="1758601"/>
                    <a:pt x="1712" y="1751096"/>
                  </a:cubicBezTo>
                  <a:lnTo>
                    <a:pt x="190808" y="921930"/>
                  </a:lnTo>
                  <a:cubicBezTo>
                    <a:pt x="195450" y="901577"/>
                    <a:pt x="195450" y="880440"/>
                    <a:pt x="190808" y="860087"/>
                  </a:cubicBezTo>
                  <a:lnTo>
                    <a:pt x="1712" y="30922"/>
                  </a:lnTo>
                  <a:cubicBezTo>
                    <a:pt x="0" y="23417"/>
                    <a:pt x="1799" y="15541"/>
                    <a:pt x="6599" y="9523"/>
                  </a:cubicBezTo>
                  <a:cubicBezTo>
                    <a:pt x="11399" y="3505"/>
                    <a:pt x="18678" y="0"/>
                    <a:pt x="26376" y="0"/>
                  </a:cubicBezTo>
                  <a:close/>
                </a:path>
              </a:pathLst>
            </a:custGeom>
            <a:solidFill>
              <a:srgbClr val="FFBCAB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5FE86D4D-0A89-3145-B2F9-FD12EBB20632}"/>
                </a:ext>
              </a:extLst>
            </p:cNvPr>
            <p:cNvSpPr txBox="1"/>
            <p:nvPr/>
          </p:nvSpPr>
          <p:spPr>
            <a:xfrm>
              <a:off x="177800" y="-38100"/>
              <a:ext cx="1081378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DB1A58BE-6E2F-001C-6890-CB31A77EAF47}"/>
              </a:ext>
            </a:extLst>
          </p:cNvPr>
          <p:cNvGrpSpPr/>
          <p:nvPr/>
        </p:nvGrpSpPr>
        <p:grpSpPr>
          <a:xfrm>
            <a:off x="4492467" y="5334554"/>
            <a:ext cx="1758259" cy="3257502"/>
            <a:chOff x="0" y="0"/>
            <a:chExt cx="961856" cy="1782018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F6DC363D-079D-26E4-4DAC-486933840482}"/>
                </a:ext>
              </a:extLst>
            </p:cNvPr>
            <p:cNvSpPr/>
            <p:nvPr/>
          </p:nvSpPr>
          <p:spPr>
            <a:xfrm>
              <a:off x="7414" y="0"/>
              <a:ext cx="951096" cy="1782018"/>
            </a:xfrm>
            <a:custGeom>
              <a:avLst/>
              <a:gdLst/>
              <a:ahLst/>
              <a:cxnLst/>
              <a:rect l="l" t="t" r="r" b="b"/>
              <a:pathLst>
                <a:path w="951096" h="1782018">
                  <a:moveTo>
                    <a:pt x="36618" y="0"/>
                  </a:moveTo>
                  <a:lnTo>
                    <a:pt x="707210" y="0"/>
                  </a:lnTo>
                  <a:cubicBezTo>
                    <a:pt x="732970" y="0"/>
                    <a:pt x="755305" y="17815"/>
                    <a:pt x="761033" y="42930"/>
                  </a:cubicBezTo>
                  <a:lnTo>
                    <a:pt x="944652" y="848079"/>
                  </a:lnTo>
                  <a:cubicBezTo>
                    <a:pt x="951096" y="876336"/>
                    <a:pt x="951096" y="905681"/>
                    <a:pt x="944652" y="933938"/>
                  </a:cubicBezTo>
                  <a:lnTo>
                    <a:pt x="761033" y="1739088"/>
                  </a:lnTo>
                  <a:cubicBezTo>
                    <a:pt x="755305" y="1764203"/>
                    <a:pt x="732970" y="1782018"/>
                    <a:pt x="707210" y="1782018"/>
                  </a:cubicBezTo>
                  <a:lnTo>
                    <a:pt x="36618" y="1782018"/>
                  </a:lnTo>
                  <a:cubicBezTo>
                    <a:pt x="25931" y="1782018"/>
                    <a:pt x="15825" y="1777152"/>
                    <a:pt x="9161" y="1768797"/>
                  </a:cubicBezTo>
                  <a:cubicBezTo>
                    <a:pt x="2497" y="1760442"/>
                    <a:pt x="0" y="1749508"/>
                    <a:pt x="2376" y="1739088"/>
                  </a:cubicBezTo>
                  <a:lnTo>
                    <a:pt x="185996" y="933938"/>
                  </a:lnTo>
                  <a:cubicBezTo>
                    <a:pt x="192440" y="905681"/>
                    <a:pt x="192440" y="876336"/>
                    <a:pt x="185996" y="848079"/>
                  </a:cubicBezTo>
                  <a:lnTo>
                    <a:pt x="2376" y="42930"/>
                  </a:lnTo>
                  <a:cubicBezTo>
                    <a:pt x="0" y="32510"/>
                    <a:pt x="2497" y="21576"/>
                    <a:pt x="9161" y="13221"/>
                  </a:cubicBezTo>
                  <a:cubicBezTo>
                    <a:pt x="15825" y="4866"/>
                    <a:pt x="25931" y="0"/>
                    <a:pt x="36618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6AEDF01A-6180-64D0-E1B7-0A11CCDF8ECB}"/>
                </a:ext>
              </a:extLst>
            </p:cNvPr>
            <p:cNvSpPr txBox="1"/>
            <p:nvPr/>
          </p:nvSpPr>
          <p:spPr>
            <a:xfrm>
              <a:off x="177800" y="-38100"/>
              <a:ext cx="707856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31" name="Group 10">
            <a:extLst>
              <a:ext uri="{FF2B5EF4-FFF2-40B4-BE49-F238E27FC236}">
                <a16:creationId xmlns:a16="http://schemas.microsoft.com/office/drawing/2014/main" id="{6592949B-753E-5ABB-E629-1158267B50B7}"/>
              </a:ext>
            </a:extLst>
          </p:cNvPr>
          <p:cNvGrpSpPr/>
          <p:nvPr/>
        </p:nvGrpSpPr>
        <p:grpSpPr>
          <a:xfrm>
            <a:off x="456594" y="5334554"/>
            <a:ext cx="1935901" cy="3257502"/>
            <a:chOff x="0" y="0"/>
            <a:chExt cx="1059035" cy="1782018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19CE590-C3E1-4D75-7986-1F073A474E07}"/>
                </a:ext>
              </a:extLst>
            </p:cNvPr>
            <p:cNvSpPr/>
            <p:nvPr/>
          </p:nvSpPr>
          <p:spPr>
            <a:xfrm>
              <a:off x="6734" y="0"/>
              <a:ext cx="1049262" cy="1782018"/>
            </a:xfrm>
            <a:custGeom>
              <a:avLst/>
              <a:gdLst/>
              <a:ahLst/>
              <a:cxnLst/>
              <a:rect l="l" t="t" r="r" b="b"/>
              <a:pathLst>
                <a:path w="1049262" h="1782018">
                  <a:moveTo>
                    <a:pt x="33257" y="0"/>
                  </a:moveTo>
                  <a:lnTo>
                    <a:pt x="809110" y="0"/>
                  </a:lnTo>
                  <a:cubicBezTo>
                    <a:pt x="832505" y="0"/>
                    <a:pt x="852791" y="16180"/>
                    <a:pt x="857993" y="38990"/>
                  </a:cubicBezTo>
                  <a:lnTo>
                    <a:pt x="1043409" y="852019"/>
                  </a:lnTo>
                  <a:cubicBezTo>
                    <a:pt x="1049262" y="877683"/>
                    <a:pt x="1049262" y="904335"/>
                    <a:pt x="1043409" y="929999"/>
                  </a:cubicBezTo>
                  <a:lnTo>
                    <a:pt x="857993" y="1743028"/>
                  </a:lnTo>
                  <a:cubicBezTo>
                    <a:pt x="852791" y="1765838"/>
                    <a:pt x="832505" y="1782018"/>
                    <a:pt x="809110" y="1782018"/>
                  </a:cubicBezTo>
                  <a:lnTo>
                    <a:pt x="33257" y="1782018"/>
                  </a:lnTo>
                  <a:cubicBezTo>
                    <a:pt x="23551" y="1782018"/>
                    <a:pt x="14373" y="1777598"/>
                    <a:pt x="8320" y="1770010"/>
                  </a:cubicBezTo>
                  <a:cubicBezTo>
                    <a:pt x="2268" y="1762422"/>
                    <a:pt x="0" y="1752491"/>
                    <a:pt x="2158" y="1743028"/>
                  </a:cubicBezTo>
                  <a:lnTo>
                    <a:pt x="187574" y="929999"/>
                  </a:lnTo>
                  <a:cubicBezTo>
                    <a:pt x="193427" y="904335"/>
                    <a:pt x="193427" y="877683"/>
                    <a:pt x="187574" y="852019"/>
                  </a:cubicBezTo>
                  <a:lnTo>
                    <a:pt x="2158" y="38990"/>
                  </a:lnTo>
                  <a:cubicBezTo>
                    <a:pt x="0" y="29527"/>
                    <a:pt x="2268" y="19596"/>
                    <a:pt x="8320" y="12008"/>
                  </a:cubicBezTo>
                  <a:cubicBezTo>
                    <a:pt x="14373" y="4419"/>
                    <a:pt x="23551" y="0"/>
                    <a:pt x="33257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87B94A7F-6B6C-6E1D-DDA1-AE9B0FE247A1}"/>
                </a:ext>
              </a:extLst>
            </p:cNvPr>
            <p:cNvSpPr txBox="1"/>
            <p:nvPr/>
          </p:nvSpPr>
          <p:spPr>
            <a:xfrm>
              <a:off x="177800" y="-38100"/>
              <a:ext cx="805035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80DB74E9-8DD4-36FE-4868-DDB036654429}"/>
              </a:ext>
            </a:extLst>
          </p:cNvPr>
          <p:cNvSpPr txBox="1"/>
          <p:nvPr/>
        </p:nvSpPr>
        <p:spPr>
          <a:xfrm>
            <a:off x="718780" y="6430289"/>
            <a:ext cx="1680771" cy="9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detection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HOG )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248AD19-0245-7843-000B-00413B7E3D60}"/>
              </a:ext>
            </a:extLst>
          </p:cNvPr>
          <p:cNvSpPr txBox="1"/>
          <p:nvPr/>
        </p:nvSpPr>
        <p:spPr>
          <a:xfrm>
            <a:off x="2509334" y="6247193"/>
            <a:ext cx="1943637" cy="143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Tracking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players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</a:t>
            </a:r>
            <a:r>
              <a:rPr lang="en-US" sz="1908" dirty="0" err="1">
                <a:solidFill>
                  <a:srgbClr val="000000"/>
                </a:solidFill>
                <a:latin typeface="Public Sans Bold"/>
              </a:rPr>
              <a:t>CAMShift</a:t>
            </a:r>
            <a:r>
              <a:rPr lang="en-US" sz="1908" dirty="0">
                <a:solidFill>
                  <a:srgbClr val="000000"/>
                </a:solidFill>
                <a:latin typeface="Public Sans Bold"/>
              </a:rPr>
              <a:t> &amp;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Kalman )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1BD285F-DDD0-72BA-6C7F-B4953FB7B617}"/>
              </a:ext>
            </a:extLst>
          </p:cNvPr>
          <p:cNvSpPr txBox="1"/>
          <p:nvPr/>
        </p:nvSpPr>
        <p:spPr>
          <a:xfrm>
            <a:off x="4831145" y="6632907"/>
            <a:ext cx="1430361" cy="66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Bounding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Boxes</a:t>
            </a:r>
          </a:p>
        </p:txBody>
      </p:sp>
      <p:pic>
        <p:nvPicPr>
          <p:cNvPr id="4" name="tracked-player_16">
            <a:hlinkClick r:id="" action="ppaction://media"/>
            <a:extLst>
              <a:ext uri="{FF2B5EF4-FFF2-40B4-BE49-F238E27FC236}">
                <a16:creationId xmlns:a16="http://schemas.microsoft.com/office/drawing/2014/main" id="{4A81819F-1114-CF55-4122-21C26405E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4883" y="1211349"/>
            <a:ext cx="10967775" cy="6169374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9E3ABE6E-1444-F09B-D293-F394E442A9AF}"/>
              </a:ext>
            </a:extLst>
          </p:cNvPr>
          <p:cNvSpPr txBox="1"/>
          <p:nvPr/>
        </p:nvSpPr>
        <p:spPr>
          <a:xfrm>
            <a:off x="7259506" y="7822614"/>
            <a:ext cx="10378527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Highest concentration of a color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5747649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E6A4-A797-E823-290B-5DCC2F352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D39CE81-64CB-B803-DA43-AE9DC07D2176}"/>
              </a:ext>
            </a:extLst>
          </p:cNvPr>
          <p:cNvSpPr/>
          <p:nvPr/>
        </p:nvSpPr>
        <p:spPr>
          <a:xfrm>
            <a:off x="0" y="-1"/>
            <a:ext cx="6658959" cy="10287001"/>
          </a:xfrm>
          <a:prstGeom prst="rect">
            <a:avLst/>
          </a:prstGeom>
          <a:solidFill>
            <a:srgbClr val="F1F1F1"/>
          </a:solid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D0DFD9C-6C40-9332-021B-3859D51FF201}"/>
              </a:ext>
            </a:extLst>
          </p:cNvPr>
          <p:cNvSpPr/>
          <p:nvPr/>
        </p:nvSpPr>
        <p:spPr>
          <a:xfrm>
            <a:off x="1028719" y="4297013"/>
            <a:ext cx="4661919" cy="9525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6F8DE9C-748B-8037-34C8-79C1FFA181D6}"/>
              </a:ext>
            </a:extLst>
          </p:cNvPr>
          <p:cNvSpPr txBox="1"/>
          <p:nvPr/>
        </p:nvSpPr>
        <p:spPr>
          <a:xfrm>
            <a:off x="1051881" y="1038225"/>
            <a:ext cx="79620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 dirty="0">
                <a:solidFill>
                  <a:srgbClr val="FA643F"/>
                </a:solidFill>
                <a:latin typeface="Public Sans Bold"/>
              </a:rPr>
              <a:t>09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9D3FCED-2688-EA69-03D0-1AF53E1B50BD}"/>
              </a:ext>
            </a:extLst>
          </p:cNvPr>
          <p:cNvSpPr txBox="1"/>
          <p:nvPr/>
        </p:nvSpPr>
        <p:spPr>
          <a:xfrm>
            <a:off x="1051881" y="1726019"/>
            <a:ext cx="5192729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Predict position with Kalman and update boxes</a:t>
            </a: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502D3BBE-6D1D-464B-CEE0-1923B13E6D95}"/>
              </a:ext>
            </a:extLst>
          </p:cNvPr>
          <p:cNvGrpSpPr/>
          <p:nvPr/>
        </p:nvGrpSpPr>
        <p:grpSpPr>
          <a:xfrm>
            <a:off x="2209800" y="5334554"/>
            <a:ext cx="2441051" cy="3257502"/>
            <a:chOff x="0" y="0"/>
            <a:chExt cx="1335378" cy="1782018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C12D2737-247C-3EF2-85D9-FAAD9CFD0723}"/>
                </a:ext>
              </a:extLst>
            </p:cNvPr>
            <p:cNvSpPr/>
            <p:nvPr/>
          </p:nvSpPr>
          <p:spPr>
            <a:xfrm>
              <a:off x="5340" y="0"/>
              <a:ext cx="1327627" cy="1782018"/>
            </a:xfrm>
            <a:custGeom>
              <a:avLst/>
              <a:gdLst/>
              <a:ahLst/>
              <a:cxnLst/>
              <a:rect l="l" t="t" r="r" b="b"/>
              <a:pathLst>
                <a:path w="1327627" h="1782018">
                  <a:moveTo>
                    <a:pt x="26376" y="0"/>
                  </a:moveTo>
                  <a:lnTo>
                    <a:pt x="1095122" y="0"/>
                  </a:lnTo>
                  <a:cubicBezTo>
                    <a:pt x="1113676" y="0"/>
                    <a:pt x="1129764" y="12832"/>
                    <a:pt x="1133889" y="30922"/>
                  </a:cubicBezTo>
                  <a:lnTo>
                    <a:pt x="1322986" y="860087"/>
                  </a:lnTo>
                  <a:cubicBezTo>
                    <a:pt x="1327627" y="880440"/>
                    <a:pt x="1327627" y="901577"/>
                    <a:pt x="1322986" y="921930"/>
                  </a:cubicBezTo>
                  <a:lnTo>
                    <a:pt x="1133889" y="1751096"/>
                  </a:lnTo>
                  <a:cubicBezTo>
                    <a:pt x="1129764" y="1769186"/>
                    <a:pt x="1113676" y="1782018"/>
                    <a:pt x="1095122" y="1782018"/>
                  </a:cubicBezTo>
                  <a:lnTo>
                    <a:pt x="26376" y="1782018"/>
                  </a:lnTo>
                  <a:cubicBezTo>
                    <a:pt x="18678" y="1782018"/>
                    <a:pt x="11399" y="1778513"/>
                    <a:pt x="6599" y="1772495"/>
                  </a:cubicBezTo>
                  <a:cubicBezTo>
                    <a:pt x="1799" y="1766477"/>
                    <a:pt x="0" y="1758601"/>
                    <a:pt x="1712" y="1751096"/>
                  </a:cubicBezTo>
                  <a:lnTo>
                    <a:pt x="190808" y="921930"/>
                  </a:lnTo>
                  <a:cubicBezTo>
                    <a:pt x="195450" y="901577"/>
                    <a:pt x="195450" y="880440"/>
                    <a:pt x="190808" y="860087"/>
                  </a:cubicBezTo>
                  <a:lnTo>
                    <a:pt x="1712" y="30922"/>
                  </a:lnTo>
                  <a:cubicBezTo>
                    <a:pt x="0" y="23417"/>
                    <a:pt x="1799" y="15541"/>
                    <a:pt x="6599" y="9523"/>
                  </a:cubicBezTo>
                  <a:cubicBezTo>
                    <a:pt x="11399" y="3505"/>
                    <a:pt x="18678" y="0"/>
                    <a:pt x="26376" y="0"/>
                  </a:cubicBezTo>
                  <a:close/>
                </a:path>
              </a:pathLst>
            </a:custGeom>
            <a:solidFill>
              <a:srgbClr val="FFBCAB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BF0357D4-5F84-E015-76E6-D41D92C310F9}"/>
                </a:ext>
              </a:extLst>
            </p:cNvPr>
            <p:cNvSpPr txBox="1"/>
            <p:nvPr/>
          </p:nvSpPr>
          <p:spPr>
            <a:xfrm>
              <a:off x="177800" y="-38100"/>
              <a:ext cx="1081378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EE1FD5ED-EFF1-65E7-FCA4-B0BCED6748BF}"/>
              </a:ext>
            </a:extLst>
          </p:cNvPr>
          <p:cNvGrpSpPr/>
          <p:nvPr/>
        </p:nvGrpSpPr>
        <p:grpSpPr>
          <a:xfrm>
            <a:off x="4492467" y="5334554"/>
            <a:ext cx="1758259" cy="3257502"/>
            <a:chOff x="0" y="0"/>
            <a:chExt cx="961856" cy="1782018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F1ABD38C-D06A-6951-DB60-9F1637861637}"/>
                </a:ext>
              </a:extLst>
            </p:cNvPr>
            <p:cNvSpPr/>
            <p:nvPr/>
          </p:nvSpPr>
          <p:spPr>
            <a:xfrm>
              <a:off x="7414" y="0"/>
              <a:ext cx="951096" cy="1782018"/>
            </a:xfrm>
            <a:custGeom>
              <a:avLst/>
              <a:gdLst/>
              <a:ahLst/>
              <a:cxnLst/>
              <a:rect l="l" t="t" r="r" b="b"/>
              <a:pathLst>
                <a:path w="951096" h="1782018">
                  <a:moveTo>
                    <a:pt x="36618" y="0"/>
                  </a:moveTo>
                  <a:lnTo>
                    <a:pt x="707210" y="0"/>
                  </a:lnTo>
                  <a:cubicBezTo>
                    <a:pt x="732970" y="0"/>
                    <a:pt x="755305" y="17815"/>
                    <a:pt x="761033" y="42930"/>
                  </a:cubicBezTo>
                  <a:lnTo>
                    <a:pt x="944652" y="848079"/>
                  </a:lnTo>
                  <a:cubicBezTo>
                    <a:pt x="951096" y="876336"/>
                    <a:pt x="951096" y="905681"/>
                    <a:pt x="944652" y="933938"/>
                  </a:cubicBezTo>
                  <a:lnTo>
                    <a:pt x="761033" y="1739088"/>
                  </a:lnTo>
                  <a:cubicBezTo>
                    <a:pt x="755305" y="1764203"/>
                    <a:pt x="732970" y="1782018"/>
                    <a:pt x="707210" y="1782018"/>
                  </a:cubicBezTo>
                  <a:lnTo>
                    <a:pt x="36618" y="1782018"/>
                  </a:lnTo>
                  <a:cubicBezTo>
                    <a:pt x="25931" y="1782018"/>
                    <a:pt x="15825" y="1777152"/>
                    <a:pt x="9161" y="1768797"/>
                  </a:cubicBezTo>
                  <a:cubicBezTo>
                    <a:pt x="2497" y="1760442"/>
                    <a:pt x="0" y="1749508"/>
                    <a:pt x="2376" y="1739088"/>
                  </a:cubicBezTo>
                  <a:lnTo>
                    <a:pt x="185996" y="933938"/>
                  </a:lnTo>
                  <a:cubicBezTo>
                    <a:pt x="192440" y="905681"/>
                    <a:pt x="192440" y="876336"/>
                    <a:pt x="185996" y="848079"/>
                  </a:cubicBezTo>
                  <a:lnTo>
                    <a:pt x="2376" y="42930"/>
                  </a:lnTo>
                  <a:cubicBezTo>
                    <a:pt x="0" y="32510"/>
                    <a:pt x="2497" y="21576"/>
                    <a:pt x="9161" y="13221"/>
                  </a:cubicBezTo>
                  <a:cubicBezTo>
                    <a:pt x="15825" y="4866"/>
                    <a:pt x="25931" y="0"/>
                    <a:pt x="36618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3D005A14-8DB9-72C7-02DE-FC522260CEC8}"/>
                </a:ext>
              </a:extLst>
            </p:cNvPr>
            <p:cNvSpPr txBox="1"/>
            <p:nvPr/>
          </p:nvSpPr>
          <p:spPr>
            <a:xfrm>
              <a:off x="177800" y="-38100"/>
              <a:ext cx="707856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31" name="Group 10">
            <a:extLst>
              <a:ext uri="{FF2B5EF4-FFF2-40B4-BE49-F238E27FC236}">
                <a16:creationId xmlns:a16="http://schemas.microsoft.com/office/drawing/2014/main" id="{9A3B32B9-FE8C-634F-AAAF-27B698900CA4}"/>
              </a:ext>
            </a:extLst>
          </p:cNvPr>
          <p:cNvGrpSpPr/>
          <p:nvPr/>
        </p:nvGrpSpPr>
        <p:grpSpPr>
          <a:xfrm>
            <a:off x="456594" y="5334554"/>
            <a:ext cx="1935901" cy="3257502"/>
            <a:chOff x="0" y="0"/>
            <a:chExt cx="1059035" cy="1782018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BCC8AA79-301F-1AE4-E267-0DCE951887C1}"/>
                </a:ext>
              </a:extLst>
            </p:cNvPr>
            <p:cNvSpPr/>
            <p:nvPr/>
          </p:nvSpPr>
          <p:spPr>
            <a:xfrm>
              <a:off x="6734" y="0"/>
              <a:ext cx="1049262" cy="1782018"/>
            </a:xfrm>
            <a:custGeom>
              <a:avLst/>
              <a:gdLst/>
              <a:ahLst/>
              <a:cxnLst/>
              <a:rect l="l" t="t" r="r" b="b"/>
              <a:pathLst>
                <a:path w="1049262" h="1782018">
                  <a:moveTo>
                    <a:pt x="33257" y="0"/>
                  </a:moveTo>
                  <a:lnTo>
                    <a:pt x="809110" y="0"/>
                  </a:lnTo>
                  <a:cubicBezTo>
                    <a:pt x="832505" y="0"/>
                    <a:pt x="852791" y="16180"/>
                    <a:pt x="857993" y="38990"/>
                  </a:cubicBezTo>
                  <a:lnTo>
                    <a:pt x="1043409" y="852019"/>
                  </a:lnTo>
                  <a:cubicBezTo>
                    <a:pt x="1049262" y="877683"/>
                    <a:pt x="1049262" y="904335"/>
                    <a:pt x="1043409" y="929999"/>
                  </a:cubicBezTo>
                  <a:lnTo>
                    <a:pt x="857993" y="1743028"/>
                  </a:lnTo>
                  <a:cubicBezTo>
                    <a:pt x="852791" y="1765838"/>
                    <a:pt x="832505" y="1782018"/>
                    <a:pt x="809110" y="1782018"/>
                  </a:cubicBezTo>
                  <a:lnTo>
                    <a:pt x="33257" y="1782018"/>
                  </a:lnTo>
                  <a:cubicBezTo>
                    <a:pt x="23551" y="1782018"/>
                    <a:pt x="14373" y="1777598"/>
                    <a:pt x="8320" y="1770010"/>
                  </a:cubicBezTo>
                  <a:cubicBezTo>
                    <a:pt x="2268" y="1762422"/>
                    <a:pt x="0" y="1752491"/>
                    <a:pt x="2158" y="1743028"/>
                  </a:cubicBezTo>
                  <a:lnTo>
                    <a:pt x="187574" y="929999"/>
                  </a:lnTo>
                  <a:cubicBezTo>
                    <a:pt x="193427" y="904335"/>
                    <a:pt x="193427" y="877683"/>
                    <a:pt x="187574" y="852019"/>
                  </a:cubicBezTo>
                  <a:lnTo>
                    <a:pt x="2158" y="38990"/>
                  </a:lnTo>
                  <a:cubicBezTo>
                    <a:pt x="0" y="29527"/>
                    <a:pt x="2268" y="19596"/>
                    <a:pt x="8320" y="12008"/>
                  </a:cubicBezTo>
                  <a:cubicBezTo>
                    <a:pt x="14373" y="4419"/>
                    <a:pt x="23551" y="0"/>
                    <a:pt x="33257" y="0"/>
                  </a:cubicBezTo>
                  <a:close/>
                </a:path>
              </a:pathLst>
            </a:custGeom>
            <a:solidFill>
              <a:srgbClr val="F1F1F1"/>
            </a:solidFill>
            <a:ln w="9525" cap="sq">
              <a:solidFill>
                <a:srgbClr val="FA643F"/>
              </a:solidFill>
              <a:prstDash val="solid"/>
              <a:miter/>
            </a:ln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9E48A285-F2C5-659B-59D3-928BCFFBBD5A}"/>
                </a:ext>
              </a:extLst>
            </p:cNvPr>
            <p:cNvSpPr txBox="1"/>
            <p:nvPr/>
          </p:nvSpPr>
          <p:spPr>
            <a:xfrm>
              <a:off x="177800" y="-38100"/>
              <a:ext cx="805035" cy="1820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2290D854-1568-19CD-2FD8-169033FA3C53}"/>
              </a:ext>
            </a:extLst>
          </p:cNvPr>
          <p:cNvSpPr txBox="1"/>
          <p:nvPr/>
        </p:nvSpPr>
        <p:spPr>
          <a:xfrm>
            <a:off x="718780" y="6430289"/>
            <a:ext cx="1680771" cy="9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detection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HOG )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92CBB2F-5F2B-1BD9-EFCD-2A996B97EF66}"/>
              </a:ext>
            </a:extLst>
          </p:cNvPr>
          <p:cNvSpPr txBox="1"/>
          <p:nvPr/>
        </p:nvSpPr>
        <p:spPr>
          <a:xfrm>
            <a:off x="2509334" y="6247193"/>
            <a:ext cx="1943637" cy="143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Tracking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players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( </a:t>
            </a:r>
            <a:r>
              <a:rPr lang="en-US" sz="1908" dirty="0" err="1">
                <a:solidFill>
                  <a:srgbClr val="000000"/>
                </a:solidFill>
                <a:latin typeface="Public Sans Bold"/>
              </a:rPr>
              <a:t>CAMShift</a:t>
            </a:r>
            <a:r>
              <a:rPr lang="en-US" sz="1908" dirty="0">
                <a:solidFill>
                  <a:srgbClr val="000000"/>
                </a:solidFill>
                <a:latin typeface="Public Sans Bold"/>
              </a:rPr>
              <a:t> &amp; </a:t>
            </a:r>
          </a:p>
          <a:p>
            <a:pPr algn="ctr">
              <a:lnSpc>
                <a:spcPts val="2863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Kalman )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4A01A40-8344-2AA9-D4D6-0430C86AF366}"/>
              </a:ext>
            </a:extLst>
          </p:cNvPr>
          <p:cNvSpPr txBox="1"/>
          <p:nvPr/>
        </p:nvSpPr>
        <p:spPr>
          <a:xfrm>
            <a:off x="4831145" y="6632907"/>
            <a:ext cx="1430361" cy="66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Bounding </a:t>
            </a:r>
          </a:p>
          <a:p>
            <a:pPr algn="ctr">
              <a:lnSpc>
                <a:spcPts val="2672"/>
              </a:lnSpc>
            </a:pPr>
            <a:r>
              <a:rPr lang="en-US" sz="1908" dirty="0">
                <a:solidFill>
                  <a:srgbClr val="000000"/>
                </a:solidFill>
                <a:latin typeface="Public Sans Bold"/>
              </a:rPr>
              <a:t>Boxes</a:t>
            </a:r>
          </a:p>
        </p:txBody>
      </p:sp>
      <p:pic>
        <p:nvPicPr>
          <p:cNvPr id="4" name="tracked-player_16">
            <a:hlinkClick r:id="" action="ppaction://media"/>
            <a:extLst>
              <a:ext uri="{FF2B5EF4-FFF2-40B4-BE49-F238E27FC236}">
                <a16:creationId xmlns:a16="http://schemas.microsoft.com/office/drawing/2014/main" id="{DFCBEC51-894A-FE51-3A40-6B2B1A3CE4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76" t="5200" r="3076" b="5200"/>
          <a:stretch/>
        </p:blipFill>
        <p:spPr>
          <a:xfrm>
            <a:off x="6971665" y="1384474"/>
            <a:ext cx="10969200" cy="6170175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DDFADC09-CF3E-CFDB-7B07-C59FBEC01DB5}"/>
              </a:ext>
            </a:extLst>
          </p:cNvPr>
          <p:cNvSpPr txBox="1"/>
          <p:nvPr/>
        </p:nvSpPr>
        <p:spPr>
          <a:xfrm>
            <a:off x="7259506" y="7822614"/>
            <a:ext cx="10378527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Public Sans Bold"/>
              </a:rPr>
              <a:t>Estimate the future state of a marked object</a:t>
            </a:r>
          </a:p>
        </p:txBody>
      </p:sp>
    </p:spTree>
    <p:extLst>
      <p:ext uri="{BB962C8B-B14F-4D97-AF65-F5344CB8AC3E}">
        <p14:creationId xmlns:p14="http://schemas.microsoft.com/office/powerpoint/2010/main" val="7577354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10954</TotalTime>
  <Words>1453</Words>
  <Application>Microsoft Office PowerPoint</Application>
  <PresentationFormat>Personalizzato</PresentationFormat>
  <Paragraphs>223</Paragraphs>
  <Slides>14</Slides>
  <Notes>13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1" baseType="lpstr">
      <vt:lpstr>Söhne</vt:lpstr>
      <vt:lpstr>Calibri</vt:lpstr>
      <vt:lpstr>Public Sans Bold</vt:lpstr>
      <vt:lpstr>Aptos</vt:lpstr>
      <vt:lpstr>Public Sans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PLayer detection with hog, camshift and kalman filters</dc:title>
  <dc:creator>Lorenzo</dc:creator>
  <cp:lastModifiedBy>Gandini, Lorenzo</cp:lastModifiedBy>
  <cp:revision>3</cp:revision>
  <dcterms:created xsi:type="dcterms:W3CDTF">2006-08-16T00:00:00Z</dcterms:created>
  <dcterms:modified xsi:type="dcterms:W3CDTF">2024-02-14T07:30:51Z</dcterms:modified>
  <dc:identifier>DAF8ASCJZPw</dc:identifier>
</cp:coreProperties>
</file>